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Bebas Neue Cyrillic" panose="02000506000000020004" pitchFamily="2" charset="0"/>
      <p:regular r:id="rId25"/>
    </p:embeddedFont>
    <p:embeddedFont>
      <p:font typeface="Canva Sans" panose="020B0503030501040103" pitchFamily="34" charset="0"/>
      <p:regular r:id="rId26"/>
    </p:embeddedFont>
    <p:embeddedFont>
      <p:font typeface="Canva Sans Bold" panose="020B0803030501040103" pitchFamily="34" charset="0"/>
      <p:regular r:id="rId27"/>
      <p:bold r:id="rId28"/>
    </p:embeddedFont>
    <p:embeddedFont>
      <p:font typeface="Open Sans 1" pitchFamily="2" charset="0"/>
      <p:regular r:id="rId29"/>
    </p:embeddedFont>
    <p:embeddedFont>
      <p:font typeface="Open Sans 1 Bold" pitchFamily="2" charset="0"/>
      <p:regular r:id="rId30"/>
      <p:bold r:id="rId31"/>
    </p:embeddedFont>
    <p:embeddedFont>
      <p:font typeface="Open Sans 2" panose="020B0606030504020204" pitchFamily="34" charset="0"/>
      <p:regular r:id="rId32"/>
    </p:embeddedFont>
    <p:embeddedFont>
      <p:font typeface="Open Sans 2 Bold" panose="020B0806030504020204" pitchFamily="34"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653" autoAdjust="0"/>
  </p:normalViewPr>
  <p:slideViewPr>
    <p:cSldViewPr>
      <p:cViewPr varScale="1">
        <p:scale>
          <a:sx n="79" d="100"/>
          <a:sy n="79" d="100"/>
        </p:scale>
        <p:origin x="60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Stormshield est une solution idéale pour sécuriser un réseau d’hôpital grâce à sa protection multi-niveaux. Elle intègre des systèmes de détection et prévention d’intrusions, ainsi que des pare-feux pour surveiller et bloquer les menaces en temps réel, ce qui est essentiel pour la sécurité des données médicales.</a:t>
            </a:r>
          </a:p>
          <a:p>
            <a:endParaRPr lang="en-US"/>
          </a:p>
          <a:p>
            <a:r>
              <a:rPr lang="en-US"/>
              <a:t>En termes de protection des données, Stormshield offre des outils de confidentialité et de conformité, garantissant que les données des patients sont protégées et que le réseau respecte les réglementations de santé.</a:t>
            </a:r>
          </a:p>
          <a:p>
            <a:endParaRPr lang="en-US"/>
          </a:p>
          <a:p>
            <a:r>
              <a:rPr lang="en-US"/>
              <a:t>La gestion simplifiée, avec une interface centralisée et un contrôle d’accès, permet aux équipes de sécurité de configurer et de surveiller facilement le réseau hospitalier.</a:t>
            </a:r>
          </a:p>
          <a:p>
            <a:endParaRPr lang="en-US"/>
          </a:p>
          <a:p>
            <a:r>
              <a:rPr lang="en-US"/>
              <a:t>De plus, Stormshield s’adapte parfaitement aux besoins réseau grâce aux VLANs, permettant de segmenter le réseau pour isoler les différents services. Enfin, ses options de portail captif et d’attribution DHCP facilitent la gestion des accès et garantissent une meilleure sécurité réseau.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	Technologies utilisées :</a:t>
            </a:r>
          </a:p>
          <a:p>
            <a:r>
              <a:rPr lang="en-US"/>
              <a:t>	•	Front-end : Utilisation de HTML et JavaScript pour créer une interface simple et dynamique.</a:t>
            </a:r>
          </a:p>
          <a:p>
            <a:r>
              <a:rPr lang="en-US"/>
              <a:t>	•	Back-end : Serveur développé en Node.js avec Express.js pour gérer les interactions et la logique de l’application.</a:t>
            </a:r>
          </a:p>
          <a:p>
            <a:r>
              <a:rPr lang="en-US"/>
              <a:t>	•	Base de données : MongoDB pour stocker toutes les informations de manière flexible.</a:t>
            </a:r>
          </a:p>
          <a:p>
            <a:endParaRPr lang="en-US"/>
          </a:p>
          <a:p>
            <a:endParaRPr lang="en-US"/>
          </a:p>
          <a:p>
            <a:endParaRPr lang="en-US"/>
          </a:p>
          <a:p>
            <a:endParaRPr lang="en-US"/>
          </a:p>
          <a:p>
            <a:endParaRPr lang="en-US"/>
          </a:p>
          <a:p>
            <a:endParaRPr lang="en-US"/>
          </a:p>
          <a:p>
            <a:r>
              <a:rPr lang="en-US"/>
              <a:t>	•	Sécurisation de l’application :</a:t>
            </a:r>
          </a:p>
          <a:p>
            <a:r>
              <a:rPr lang="en-US"/>
              <a:t>	•	Mots de passe sécurisés : Tous les mots de passe sont cryptés avec un algorithme, rendant leur vol inutile.</a:t>
            </a:r>
          </a:p>
          <a:p>
            <a:r>
              <a:rPr lang="en-US"/>
              <a:t>	•	Gestion des sessions : Seuls les utilisateurs connectés peuvent accéder aux différentes fonctionnalités grâce à un système de sessions sécurisées.</a:t>
            </a:r>
          </a:p>
          <a:p>
            <a:r>
              <a:rPr lang="en-US"/>
              <a:t>	•	Accès contrôlé : Des rôles comme “admin” ou “utilisateur” permettent de limiter les accès aux fonctionnalités sensibles.</a:t>
            </a:r>
          </a:p>
          <a:p>
            <a:r>
              <a:rPr lang="en-US"/>
              <a:t>	•	Protection des données : Toutes les communications entre l’utilisateur et le serveur peuvent être chiffrées pour éviter toute interception.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2.png"/><Relationship Id="rId7"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5.png"/><Relationship Id="rId7"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jpe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sv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4.svg"/><Relationship Id="rId10" Type="http://schemas.openxmlformats.org/officeDocument/2006/relationships/image" Target="../media/image36.svg"/><Relationship Id="rId4" Type="http://schemas.openxmlformats.org/officeDocument/2006/relationships/image" Target="../media/image3.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42.png"/><Relationship Id="rId7"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5.png"/><Relationship Id="rId7" Type="http://schemas.openxmlformats.org/officeDocument/2006/relationships/image" Target="../media/image2.sv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4.svg"/></Relationships>
</file>

<file path=ppt/slides/_rels/slide2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png"/><Relationship Id="rId7" Type="http://schemas.openxmlformats.org/officeDocument/2006/relationships/image" Target="../media/image2.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690482" y="8660782"/>
            <a:ext cx="597518" cy="597518"/>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7748843" y="1134017"/>
            <a:ext cx="2513117" cy="2550211"/>
          </a:xfrm>
          <a:custGeom>
            <a:avLst/>
            <a:gdLst/>
            <a:ahLst/>
            <a:cxnLst/>
            <a:rect l="l" t="t" r="r" b="b"/>
            <a:pathLst>
              <a:path w="2513117" h="2550211">
                <a:moveTo>
                  <a:pt x="0" y="0"/>
                </a:moveTo>
                <a:lnTo>
                  <a:pt x="2513117" y="0"/>
                </a:lnTo>
                <a:lnTo>
                  <a:pt x="2513117" y="2550211"/>
                </a:lnTo>
                <a:lnTo>
                  <a:pt x="0" y="2550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9" name="Freeform 9"/>
          <p:cNvSpPr/>
          <p:nvPr/>
        </p:nvSpPr>
        <p:spPr>
          <a:xfrm>
            <a:off x="8641088" y="1687925"/>
            <a:ext cx="728628" cy="987058"/>
          </a:xfrm>
          <a:custGeom>
            <a:avLst/>
            <a:gdLst/>
            <a:ahLst/>
            <a:cxnLst/>
            <a:rect l="l" t="t" r="r" b="b"/>
            <a:pathLst>
              <a:path w="728628" h="987058">
                <a:moveTo>
                  <a:pt x="0" y="0"/>
                </a:moveTo>
                <a:lnTo>
                  <a:pt x="728628" y="0"/>
                </a:lnTo>
                <a:lnTo>
                  <a:pt x="728628" y="987058"/>
                </a:lnTo>
                <a:lnTo>
                  <a:pt x="0" y="9870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0" name="TextBox 10"/>
          <p:cNvSpPr txBox="1"/>
          <p:nvPr/>
        </p:nvSpPr>
        <p:spPr>
          <a:xfrm>
            <a:off x="17857396" y="8851031"/>
            <a:ext cx="263689" cy="197971"/>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01</a:t>
            </a:r>
          </a:p>
        </p:txBody>
      </p:sp>
      <p:sp>
        <p:nvSpPr>
          <p:cNvPr id="11" name="TextBox 11"/>
          <p:cNvSpPr txBox="1"/>
          <p:nvPr/>
        </p:nvSpPr>
        <p:spPr>
          <a:xfrm>
            <a:off x="2440887" y="3498729"/>
            <a:ext cx="13129030" cy="4838830"/>
          </a:xfrm>
          <a:prstGeom prst="rect">
            <a:avLst/>
          </a:prstGeom>
        </p:spPr>
        <p:txBody>
          <a:bodyPr lIns="0" tIns="0" rIns="0" bIns="0" rtlCol="0" anchor="t">
            <a:spAutoFit/>
          </a:bodyPr>
          <a:lstStyle/>
          <a:p>
            <a:pPr algn="ctr">
              <a:lnSpc>
                <a:spcPts val="19417"/>
              </a:lnSpc>
            </a:pPr>
            <a:r>
              <a:rPr lang="en-US" sz="13869">
                <a:solidFill>
                  <a:srgbClr val="63F1F9"/>
                </a:solidFill>
                <a:latin typeface="Bebas Neue Cyrillic"/>
                <a:ea typeface="Bebas Neue Cyrillic"/>
                <a:cs typeface="Bebas Neue Cyrillic"/>
                <a:sym typeface="Bebas Neue Cyrillic"/>
              </a:rPr>
              <a:t>SECURELINK</a:t>
            </a:r>
          </a:p>
          <a:p>
            <a:pPr algn="ctr">
              <a:lnSpc>
                <a:spcPts val="19417"/>
              </a:lnSpc>
              <a:spcBef>
                <a:spcPct val="0"/>
              </a:spcBef>
            </a:pPr>
            <a:r>
              <a:rPr lang="en-US" sz="13869">
                <a:solidFill>
                  <a:srgbClr val="63F1F9"/>
                </a:solidFill>
                <a:latin typeface="Bebas Neue Cyrillic"/>
                <a:ea typeface="Bebas Neue Cyrillic"/>
                <a:cs typeface="Bebas Neue Cyrillic"/>
                <a:sym typeface="Bebas Neue Cyrillic"/>
              </a:rPr>
              <a:t>PROJECTS</a:t>
            </a:r>
          </a:p>
        </p:txBody>
      </p:sp>
      <p:sp>
        <p:nvSpPr>
          <p:cNvPr id="12" name="TextBox 12"/>
          <p:cNvSpPr txBox="1"/>
          <p:nvPr/>
        </p:nvSpPr>
        <p:spPr>
          <a:xfrm>
            <a:off x="6242596" y="8072446"/>
            <a:ext cx="5802809"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2 Bold"/>
                <a:ea typeface="Open Sans 2 Bold"/>
                <a:cs typeface="Open Sans 2 Bold"/>
                <a:sym typeface="Open Sans 2 Bold"/>
              </a:rPr>
              <a:t>Réseau d’hôpital  </a:t>
            </a:r>
          </a:p>
        </p:txBody>
      </p:sp>
      <p:sp>
        <p:nvSpPr>
          <p:cNvPr id="13" name="Freeform 13"/>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4" name="Freeform 14"/>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5" name="TextBox 15"/>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SecureLink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9526662" y="2308155"/>
            <a:ext cx="7908987" cy="5981171"/>
          </a:xfrm>
          <a:custGeom>
            <a:avLst/>
            <a:gdLst/>
            <a:ahLst/>
            <a:cxnLst/>
            <a:rect l="l" t="t" r="r" b="b"/>
            <a:pathLst>
              <a:path w="7908987" h="5981171">
                <a:moveTo>
                  <a:pt x="0" y="0"/>
                </a:moveTo>
                <a:lnTo>
                  <a:pt x="7908987" y="0"/>
                </a:lnTo>
                <a:lnTo>
                  <a:pt x="7908987" y="5981171"/>
                </a:lnTo>
                <a:lnTo>
                  <a:pt x="0" y="5981171"/>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1101234" y="1066800"/>
            <a:ext cx="8150055" cy="861872"/>
          </a:xfrm>
          <a:prstGeom prst="rect">
            <a:avLst/>
          </a:prstGeom>
        </p:spPr>
        <p:txBody>
          <a:bodyPr lIns="0" tIns="0" rIns="0" bIns="0" rtlCol="0" anchor="t">
            <a:spAutoFit/>
          </a:bodyPr>
          <a:lstStyle/>
          <a:p>
            <a:pPr algn="l">
              <a:lnSpc>
                <a:spcPts val="6567"/>
              </a:lnSpc>
            </a:pPr>
            <a:r>
              <a:rPr lang="en-US" sz="5916">
                <a:solidFill>
                  <a:srgbClr val="63F1F9"/>
                </a:solidFill>
                <a:latin typeface="Bebas Neue Cyrillic"/>
                <a:ea typeface="Bebas Neue Cyrillic"/>
                <a:cs typeface="Bebas Neue Cyrillic"/>
                <a:sym typeface="Bebas Neue Cyrillic"/>
              </a:rPr>
              <a:t>DOMAINE DNS</a:t>
            </a:r>
          </a:p>
        </p:txBody>
      </p:sp>
      <p:sp>
        <p:nvSpPr>
          <p:cNvPr id="4" name="TextBox 4"/>
          <p:cNvSpPr txBox="1"/>
          <p:nvPr/>
        </p:nvSpPr>
        <p:spPr>
          <a:xfrm>
            <a:off x="0" y="4219892"/>
            <a:ext cx="9744083" cy="29806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Open Sans 2"/>
                <a:ea typeface="Open Sans 2"/>
                <a:cs typeface="Open Sans 2"/>
                <a:sym typeface="Open Sans 2"/>
              </a:rPr>
              <a:t>Création d’un gestionnaire de DNS sur Windows server</a:t>
            </a:r>
          </a:p>
          <a:p>
            <a:pPr marL="734059" lvl="1" indent="-367030" algn="ctr">
              <a:lnSpc>
                <a:spcPts val="4759"/>
              </a:lnSpc>
              <a:buFont typeface="Arial"/>
              <a:buChar char="•"/>
            </a:pPr>
            <a:r>
              <a:rPr lang="en-US" sz="3399">
                <a:solidFill>
                  <a:srgbClr val="FFFFFF"/>
                </a:solidFill>
                <a:latin typeface="Open Sans 2"/>
                <a:ea typeface="Open Sans 2"/>
                <a:cs typeface="Open Sans 2"/>
                <a:sym typeface="Open Sans 2"/>
              </a:rPr>
              <a:t>Adresse ip en lien DNS</a:t>
            </a:r>
          </a:p>
          <a:p>
            <a:pPr marL="734059" lvl="1" indent="-367030" algn="ctr">
              <a:lnSpc>
                <a:spcPts val="4759"/>
              </a:lnSpc>
              <a:buFont typeface="Arial"/>
              <a:buChar char="•"/>
            </a:pPr>
            <a:r>
              <a:rPr lang="en-US" sz="3399">
                <a:solidFill>
                  <a:srgbClr val="FFFFFF"/>
                </a:solidFill>
                <a:latin typeface="Open Sans 2"/>
                <a:ea typeface="Open Sans 2"/>
                <a:cs typeface="Open Sans 2"/>
                <a:sym typeface="Open Sans 2"/>
              </a:rPr>
              <a:t>Permet la création de l’active directory pour le nom de domaine</a:t>
            </a:r>
          </a:p>
        </p:txBody>
      </p:sp>
      <p:grpSp>
        <p:nvGrpSpPr>
          <p:cNvPr id="5" name="Group 5"/>
          <p:cNvGrpSpPr/>
          <p:nvPr/>
        </p:nvGrpSpPr>
        <p:grpSpPr>
          <a:xfrm>
            <a:off x="17690482" y="8660782"/>
            <a:ext cx="597518" cy="597518"/>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10</a:t>
            </a:r>
          </a:p>
        </p:txBody>
      </p:sp>
      <p:sp>
        <p:nvSpPr>
          <p:cNvPr id="9" name="Freeform 9"/>
          <p:cNvSpPr/>
          <p:nvPr/>
        </p:nvSpPr>
        <p:spPr>
          <a:xfrm>
            <a:off x="421079" y="378003"/>
            <a:ext cx="369804" cy="375263"/>
          </a:xfrm>
          <a:custGeom>
            <a:avLst/>
            <a:gdLst/>
            <a:ahLst/>
            <a:cxnLst/>
            <a:rect l="l" t="t" r="r" b="b"/>
            <a:pathLst>
              <a:path w="369804" h="375263">
                <a:moveTo>
                  <a:pt x="0" y="0"/>
                </a:moveTo>
                <a:lnTo>
                  <a:pt x="369805" y="0"/>
                </a:lnTo>
                <a:lnTo>
                  <a:pt x="369805" y="375263"/>
                </a:lnTo>
                <a:lnTo>
                  <a:pt x="0" y="3752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0" name="Freeform 10"/>
          <p:cNvSpPr/>
          <p:nvPr/>
        </p:nvSpPr>
        <p:spPr>
          <a:xfrm>
            <a:off x="552373" y="473107"/>
            <a:ext cx="107217" cy="145245"/>
          </a:xfrm>
          <a:custGeom>
            <a:avLst/>
            <a:gdLst/>
            <a:ahLst/>
            <a:cxnLst/>
            <a:rect l="l" t="t" r="r" b="b"/>
            <a:pathLst>
              <a:path w="107217" h="145245">
                <a:moveTo>
                  <a:pt x="0" y="0"/>
                </a:moveTo>
                <a:lnTo>
                  <a:pt x="107217" y="0"/>
                </a:lnTo>
                <a:lnTo>
                  <a:pt x="107217" y="145245"/>
                </a:lnTo>
                <a:lnTo>
                  <a:pt x="0" y="1452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1" name="TextBox 11"/>
          <p:cNvSpPr txBox="1"/>
          <p:nvPr/>
        </p:nvSpPr>
        <p:spPr>
          <a:xfrm>
            <a:off x="923449" y="444415"/>
            <a:ext cx="1303643" cy="203879"/>
          </a:xfrm>
          <a:prstGeom prst="rect">
            <a:avLst/>
          </a:prstGeom>
        </p:spPr>
        <p:txBody>
          <a:bodyPr lIns="0" tIns="0" rIns="0" bIns="0" rtlCol="0" anchor="t">
            <a:spAutoFit/>
          </a:bodyPr>
          <a:lstStyle/>
          <a:p>
            <a:pPr algn="l">
              <a:lnSpc>
                <a:spcPts val="1734"/>
              </a:lnSpc>
              <a:spcBef>
                <a:spcPct val="0"/>
              </a:spcBef>
            </a:pPr>
            <a:r>
              <a:rPr lang="en-US" sz="1238">
                <a:solidFill>
                  <a:srgbClr val="FFFFFF"/>
                </a:solidFill>
                <a:latin typeface="Open Sans 1"/>
                <a:ea typeface="Open Sans 1"/>
                <a:cs typeface="Open Sans 1"/>
                <a:sym typeface="Open Sans 1"/>
              </a:rPr>
              <a:t>SecureLink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5826688" y="3708398"/>
            <a:ext cx="1393540" cy="1161864"/>
          </a:xfrm>
          <a:custGeom>
            <a:avLst/>
            <a:gdLst/>
            <a:ahLst/>
            <a:cxnLst/>
            <a:rect l="l" t="t" r="r" b="b"/>
            <a:pathLst>
              <a:path w="1393540" h="1161864">
                <a:moveTo>
                  <a:pt x="0" y="0"/>
                </a:moveTo>
                <a:lnTo>
                  <a:pt x="1393540" y="0"/>
                </a:lnTo>
                <a:lnTo>
                  <a:pt x="1393540" y="1161865"/>
                </a:lnTo>
                <a:lnTo>
                  <a:pt x="0" y="1161865"/>
                </a:lnTo>
                <a:lnTo>
                  <a:pt x="0" y="0"/>
                </a:lnTo>
                <a:close/>
              </a:path>
            </a:pathLst>
          </a:custGeom>
          <a:blipFill>
            <a:blip r:embed="rId2"/>
            <a:stretch>
              <a:fillRect/>
            </a:stretch>
          </a:blipFill>
        </p:spPr>
        <p:txBody>
          <a:bodyPr/>
          <a:lstStyle/>
          <a:p>
            <a:endParaRPr lang="fr-FR"/>
          </a:p>
        </p:txBody>
      </p:sp>
      <p:sp>
        <p:nvSpPr>
          <p:cNvPr id="3" name="Freeform 3"/>
          <p:cNvSpPr/>
          <p:nvPr/>
        </p:nvSpPr>
        <p:spPr>
          <a:xfrm>
            <a:off x="15865760" y="5000942"/>
            <a:ext cx="1315396" cy="1315396"/>
          </a:xfrm>
          <a:custGeom>
            <a:avLst/>
            <a:gdLst/>
            <a:ahLst/>
            <a:cxnLst/>
            <a:rect l="l" t="t" r="r" b="b"/>
            <a:pathLst>
              <a:path w="1315396" h="1315396">
                <a:moveTo>
                  <a:pt x="0" y="0"/>
                </a:moveTo>
                <a:lnTo>
                  <a:pt x="1315396" y="0"/>
                </a:lnTo>
                <a:lnTo>
                  <a:pt x="1315396" y="1315397"/>
                </a:lnTo>
                <a:lnTo>
                  <a:pt x="0" y="1315397"/>
                </a:lnTo>
                <a:lnTo>
                  <a:pt x="0" y="0"/>
                </a:lnTo>
                <a:close/>
              </a:path>
            </a:pathLst>
          </a:custGeom>
          <a:blipFill>
            <a:blip r:embed="rId3"/>
            <a:stretch>
              <a:fillRect/>
            </a:stretch>
          </a:blipFill>
        </p:spPr>
        <p:txBody>
          <a:bodyPr/>
          <a:lstStyle/>
          <a:p>
            <a:endParaRPr lang="fr-FR"/>
          </a:p>
        </p:txBody>
      </p:sp>
      <p:sp>
        <p:nvSpPr>
          <p:cNvPr id="4" name="Freeform 4"/>
          <p:cNvSpPr/>
          <p:nvPr/>
        </p:nvSpPr>
        <p:spPr>
          <a:xfrm>
            <a:off x="15865760" y="6703258"/>
            <a:ext cx="1393540" cy="785608"/>
          </a:xfrm>
          <a:custGeom>
            <a:avLst/>
            <a:gdLst/>
            <a:ahLst/>
            <a:cxnLst/>
            <a:rect l="l" t="t" r="r" b="b"/>
            <a:pathLst>
              <a:path w="1393540" h="785608">
                <a:moveTo>
                  <a:pt x="0" y="0"/>
                </a:moveTo>
                <a:lnTo>
                  <a:pt x="1393540" y="0"/>
                </a:lnTo>
                <a:lnTo>
                  <a:pt x="1393540" y="785608"/>
                </a:lnTo>
                <a:lnTo>
                  <a:pt x="0" y="785608"/>
                </a:lnTo>
                <a:lnTo>
                  <a:pt x="0" y="0"/>
                </a:lnTo>
                <a:close/>
              </a:path>
            </a:pathLst>
          </a:custGeom>
          <a:blipFill>
            <a:blip r:embed="rId4"/>
            <a:stretch>
              <a:fillRect/>
            </a:stretch>
          </a:blipFill>
        </p:spPr>
        <p:txBody>
          <a:bodyPr/>
          <a:lstStyle/>
          <a:p>
            <a:endParaRPr lang="fr-FR"/>
          </a:p>
        </p:txBody>
      </p:sp>
      <p:sp>
        <p:nvSpPr>
          <p:cNvPr id="5" name="TextBox 5"/>
          <p:cNvSpPr txBox="1"/>
          <p:nvPr/>
        </p:nvSpPr>
        <p:spPr>
          <a:xfrm>
            <a:off x="9139238" y="4962842"/>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6" name="TextBox 6"/>
          <p:cNvSpPr txBox="1"/>
          <p:nvPr/>
        </p:nvSpPr>
        <p:spPr>
          <a:xfrm>
            <a:off x="1028700" y="3736198"/>
            <a:ext cx="8619655" cy="855622"/>
          </a:xfrm>
          <a:prstGeom prst="rect">
            <a:avLst/>
          </a:prstGeom>
        </p:spPr>
        <p:txBody>
          <a:bodyPr lIns="0" tIns="0" rIns="0" bIns="0" rtlCol="0" anchor="t">
            <a:spAutoFit/>
          </a:bodyPr>
          <a:lstStyle/>
          <a:p>
            <a:pPr algn="ctr">
              <a:lnSpc>
                <a:spcPts val="6990"/>
              </a:lnSpc>
            </a:pPr>
            <a:r>
              <a:rPr lang="en-US" sz="4993" b="1">
                <a:solidFill>
                  <a:srgbClr val="FFFFFF"/>
                </a:solidFill>
                <a:latin typeface="Open Sans 2 Bold"/>
                <a:ea typeface="Open Sans 2 Bold"/>
                <a:cs typeface="Open Sans 2 Bold"/>
                <a:sym typeface="Open Sans 2 Bold"/>
              </a:rPr>
              <a:t>2 jours supplémentaires</a:t>
            </a:r>
          </a:p>
        </p:txBody>
      </p:sp>
      <p:sp>
        <p:nvSpPr>
          <p:cNvPr id="7" name="TextBox 7"/>
          <p:cNvSpPr txBox="1"/>
          <p:nvPr/>
        </p:nvSpPr>
        <p:spPr>
          <a:xfrm>
            <a:off x="1490408" y="5048250"/>
            <a:ext cx="8500467"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2 Bold"/>
                <a:ea typeface="Open Sans 2 Bold"/>
                <a:cs typeface="Open Sans 2 Bold"/>
                <a:sym typeface="Open Sans 2 Bold"/>
              </a:rPr>
              <a:t>Un serveur de telephonie </a:t>
            </a:r>
          </a:p>
        </p:txBody>
      </p:sp>
      <p:sp>
        <p:nvSpPr>
          <p:cNvPr id="8" name="TextBox 8"/>
          <p:cNvSpPr txBox="1"/>
          <p:nvPr/>
        </p:nvSpPr>
        <p:spPr>
          <a:xfrm>
            <a:off x="1490408" y="6601771"/>
            <a:ext cx="6370737"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2 Bold"/>
                <a:ea typeface="Open Sans 2 Bold"/>
                <a:cs typeface="Open Sans 2 Bold"/>
                <a:sym typeface="Open Sans 2 Bold"/>
              </a:rPr>
              <a:t>Une sécurité acrue </a:t>
            </a:r>
          </a:p>
        </p:txBody>
      </p:sp>
      <p:sp>
        <p:nvSpPr>
          <p:cNvPr id="9" name="TextBox 9"/>
          <p:cNvSpPr txBox="1"/>
          <p:nvPr/>
        </p:nvSpPr>
        <p:spPr>
          <a:xfrm>
            <a:off x="6873165" y="785353"/>
            <a:ext cx="8953522"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ET ENSUITE ?</a:t>
            </a:r>
          </a:p>
        </p:txBody>
      </p:sp>
      <p:grpSp>
        <p:nvGrpSpPr>
          <p:cNvPr id="10" name="Group 10"/>
          <p:cNvGrpSpPr/>
          <p:nvPr/>
        </p:nvGrpSpPr>
        <p:grpSpPr>
          <a:xfrm>
            <a:off x="17690482" y="8660782"/>
            <a:ext cx="597518" cy="597518"/>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11</a:t>
            </a:r>
          </a:p>
        </p:txBody>
      </p:sp>
      <p:sp>
        <p:nvSpPr>
          <p:cNvPr id="14" name="Freeform 14"/>
          <p:cNvSpPr/>
          <p:nvPr/>
        </p:nvSpPr>
        <p:spPr>
          <a:xfrm>
            <a:off x="421079" y="378003"/>
            <a:ext cx="369804" cy="375263"/>
          </a:xfrm>
          <a:custGeom>
            <a:avLst/>
            <a:gdLst/>
            <a:ahLst/>
            <a:cxnLst/>
            <a:rect l="l" t="t" r="r" b="b"/>
            <a:pathLst>
              <a:path w="369804" h="375263">
                <a:moveTo>
                  <a:pt x="0" y="0"/>
                </a:moveTo>
                <a:lnTo>
                  <a:pt x="369805" y="0"/>
                </a:lnTo>
                <a:lnTo>
                  <a:pt x="369805" y="375263"/>
                </a:lnTo>
                <a:lnTo>
                  <a:pt x="0" y="375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5" name="Freeform 15"/>
          <p:cNvSpPr/>
          <p:nvPr/>
        </p:nvSpPr>
        <p:spPr>
          <a:xfrm>
            <a:off x="552373" y="473107"/>
            <a:ext cx="107217" cy="145245"/>
          </a:xfrm>
          <a:custGeom>
            <a:avLst/>
            <a:gdLst/>
            <a:ahLst/>
            <a:cxnLst/>
            <a:rect l="l" t="t" r="r" b="b"/>
            <a:pathLst>
              <a:path w="107217" h="145245">
                <a:moveTo>
                  <a:pt x="0" y="0"/>
                </a:moveTo>
                <a:lnTo>
                  <a:pt x="107217" y="0"/>
                </a:lnTo>
                <a:lnTo>
                  <a:pt x="107217" y="145245"/>
                </a:lnTo>
                <a:lnTo>
                  <a:pt x="0" y="1452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TextBox 16"/>
          <p:cNvSpPr txBox="1"/>
          <p:nvPr/>
        </p:nvSpPr>
        <p:spPr>
          <a:xfrm>
            <a:off x="923449" y="444415"/>
            <a:ext cx="1303643" cy="203879"/>
          </a:xfrm>
          <a:prstGeom prst="rect">
            <a:avLst/>
          </a:prstGeom>
        </p:spPr>
        <p:txBody>
          <a:bodyPr lIns="0" tIns="0" rIns="0" bIns="0" rtlCol="0" anchor="t">
            <a:spAutoFit/>
          </a:bodyPr>
          <a:lstStyle/>
          <a:p>
            <a:pPr algn="l">
              <a:lnSpc>
                <a:spcPts val="1734"/>
              </a:lnSpc>
              <a:spcBef>
                <a:spcPct val="0"/>
              </a:spcBef>
            </a:pPr>
            <a:r>
              <a:rPr lang="en-US" sz="1238">
                <a:solidFill>
                  <a:srgbClr val="FFFFFF"/>
                </a:solidFill>
                <a:latin typeface="Open Sans 1"/>
                <a:ea typeface="Open Sans 1"/>
                <a:cs typeface="Open Sans 1"/>
                <a:sym typeface="Open Sans 1"/>
              </a:rPr>
              <a:t>SecureLink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639892" y="2410203"/>
            <a:ext cx="4638755" cy="2733297"/>
          </a:xfrm>
          <a:custGeom>
            <a:avLst/>
            <a:gdLst/>
            <a:ahLst/>
            <a:cxnLst/>
            <a:rect l="l" t="t" r="r" b="b"/>
            <a:pathLst>
              <a:path w="4638755" h="2733297">
                <a:moveTo>
                  <a:pt x="0" y="0"/>
                </a:moveTo>
                <a:lnTo>
                  <a:pt x="4638755" y="0"/>
                </a:lnTo>
                <a:lnTo>
                  <a:pt x="4638755" y="2733297"/>
                </a:lnTo>
                <a:lnTo>
                  <a:pt x="0" y="2733297"/>
                </a:lnTo>
                <a:lnTo>
                  <a:pt x="0" y="0"/>
                </a:lnTo>
                <a:close/>
              </a:path>
            </a:pathLst>
          </a:custGeom>
          <a:blipFill>
            <a:blip r:embed="rId2"/>
            <a:stretch>
              <a:fillRect/>
            </a:stretch>
          </a:blipFill>
        </p:spPr>
        <p:txBody>
          <a:bodyPr/>
          <a:lstStyle/>
          <a:p>
            <a:endParaRPr lang="fr-FR"/>
          </a:p>
        </p:txBody>
      </p:sp>
      <p:sp>
        <p:nvSpPr>
          <p:cNvPr id="3" name="Freeform 3"/>
          <p:cNvSpPr/>
          <p:nvPr/>
        </p:nvSpPr>
        <p:spPr>
          <a:xfrm>
            <a:off x="14117629" y="2031256"/>
            <a:ext cx="3491190" cy="3491190"/>
          </a:xfrm>
          <a:custGeom>
            <a:avLst/>
            <a:gdLst/>
            <a:ahLst/>
            <a:cxnLst/>
            <a:rect l="l" t="t" r="r" b="b"/>
            <a:pathLst>
              <a:path w="3491190" h="3491190">
                <a:moveTo>
                  <a:pt x="0" y="0"/>
                </a:moveTo>
                <a:lnTo>
                  <a:pt x="3491190" y="0"/>
                </a:lnTo>
                <a:lnTo>
                  <a:pt x="3491190" y="3491191"/>
                </a:lnTo>
                <a:lnTo>
                  <a:pt x="0" y="3491191"/>
                </a:lnTo>
                <a:lnTo>
                  <a:pt x="0" y="0"/>
                </a:lnTo>
                <a:close/>
              </a:path>
            </a:pathLst>
          </a:custGeom>
          <a:blipFill>
            <a:blip r:embed="rId3"/>
            <a:stretch>
              <a:fillRect/>
            </a:stretch>
          </a:blipFill>
        </p:spPr>
        <p:txBody>
          <a:bodyPr/>
          <a:lstStyle/>
          <a:p>
            <a:endParaRPr lang="fr-FR"/>
          </a:p>
        </p:txBody>
      </p:sp>
      <p:sp>
        <p:nvSpPr>
          <p:cNvPr id="4" name="Freeform 4"/>
          <p:cNvSpPr/>
          <p:nvPr/>
        </p:nvSpPr>
        <p:spPr>
          <a:xfrm>
            <a:off x="5650679" y="2173352"/>
            <a:ext cx="7590024" cy="5097577"/>
          </a:xfrm>
          <a:custGeom>
            <a:avLst/>
            <a:gdLst/>
            <a:ahLst/>
            <a:cxnLst/>
            <a:rect l="l" t="t" r="r" b="b"/>
            <a:pathLst>
              <a:path w="7590024" h="5097577">
                <a:moveTo>
                  <a:pt x="0" y="0"/>
                </a:moveTo>
                <a:lnTo>
                  <a:pt x="7590024" y="0"/>
                </a:lnTo>
                <a:lnTo>
                  <a:pt x="7590024" y="5097577"/>
                </a:lnTo>
                <a:lnTo>
                  <a:pt x="0" y="5097577"/>
                </a:lnTo>
                <a:lnTo>
                  <a:pt x="0" y="0"/>
                </a:lnTo>
                <a:close/>
              </a:path>
            </a:pathLst>
          </a:custGeom>
          <a:blipFill>
            <a:blip r:embed="rId4"/>
            <a:stretch>
              <a:fillRect t="-158" b="-158"/>
            </a:stretch>
          </a:blipFill>
        </p:spPr>
        <p:txBody>
          <a:bodyPr/>
          <a:lstStyle/>
          <a:p>
            <a:endParaRPr lang="fr-FR"/>
          </a:p>
        </p:txBody>
      </p:sp>
      <p:sp>
        <p:nvSpPr>
          <p:cNvPr id="5" name="TextBox 5"/>
          <p:cNvSpPr txBox="1"/>
          <p:nvPr/>
        </p:nvSpPr>
        <p:spPr>
          <a:xfrm>
            <a:off x="639892" y="5884742"/>
            <a:ext cx="3491190"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Serveur Téléphonie</a:t>
            </a:r>
          </a:p>
        </p:txBody>
      </p:sp>
      <p:sp>
        <p:nvSpPr>
          <p:cNvPr id="6" name="TextBox 6"/>
          <p:cNvSpPr txBox="1"/>
          <p:nvPr/>
        </p:nvSpPr>
        <p:spPr>
          <a:xfrm>
            <a:off x="295766" y="6655459"/>
            <a:ext cx="4743301"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Active directory avec numéro enregistré </a:t>
            </a:r>
          </a:p>
        </p:txBody>
      </p:sp>
      <p:sp>
        <p:nvSpPr>
          <p:cNvPr id="7" name="TextBox 7"/>
          <p:cNvSpPr txBox="1"/>
          <p:nvPr/>
        </p:nvSpPr>
        <p:spPr>
          <a:xfrm>
            <a:off x="1482328" y="7426349"/>
            <a:ext cx="2143274" cy="1323340"/>
          </a:xfrm>
          <a:prstGeom prst="rect">
            <a:avLst/>
          </a:prstGeom>
        </p:spPr>
        <p:txBody>
          <a:bodyPr lIns="0" tIns="0" rIns="0" bIns="0" rtlCol="0" anchor="t">
            <a:spAutoFit/>
          </a:bodyPr>
          <a:lstStyle/>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Médecin</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Patient</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Administration</a:t>
            </a:r>
          </a:p>
          <a:p>
            <a:pPr marL="410209" lvl="1" indent="-205105" algn="ctr">
              <a:lnSpc>
                <a:spcPts val="2659"/>
              </a:lnSpc>
              <a:buFont typeface="Arial"/>
              <a:buChar char="•"/>
            </a:pPr>
            <a:r>
              <a:rPr lang="en-US" sz="1899">
                <a:solidFill>
                  <a:srgbClr val="FFFFFF"/>
                </a:solidFill>
                <a:latin typeface="Canva Sans"/>
                <a:ea typeface="Canva Sans"/>
                <a:cs typeface="Canva Sans"/>
                <a:sym typeface="Canva Sans"/>
              </a:rPr>
              <a:t>Accueil</a:t>
            </a:r>
          </a:p>
        </p:txBody>
      </p:sp>
      <p:sp>
        <p:nvSpPr>
          <p:cNvPr id="8" name="TextBox 8"/>
          <p:cNvSpPr txBox="1"/>
          <p:nvPr/>
        </p:nvSpPr>
        <p:spPr>
          <a:xfrm>
            <a:off x="14760300" y="6512902"/>
            <a:ext cx="848320"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Canva Sans"/>
                <a:ea typeface="Canva Sans"/>
                <a:cs typeface="Canva Sans"/>
                <a:sym typeface="Canva Sans"/>
              </a:rPr>
              <a:t>Intuitif </a:t>
            </a:r>
          </a:p>
        </p:txBody>
      </p:sp>
      <p:sp>
        <p:nvSpPr>
          <p:cNvPr id="9" name="TextBox 9"/>
          <p:cNvSpPr txBox="1"/>
          <p:nvPr/>
        </p:nvSpPr>
        <p:spPr>
          <a:xfrm>
            <a:off x="14760300" y="7112342"/>
            <a:ext cx="848320" cy="288600"/>
          </a:xfrm>
          <a:prstGeom prst="rect">
            <a:avLst/>
          </a:prstGeom>
        </p:spPr>
        <p:txBody>
          <a:bodyPr lIns="0" tIns="0" rIns="0" bIns="0" rtlCol="0" anchor="t">
            <a:spAutoFit/>
          </a:bodyPr>
          <a:lstStyle/>
          <a:p>
            <a:pPr algn="ctr">
              <a:lnSpc>
                <a:spcPts val="2425"/>
              </a:lnSpc>
              <a:spcBef>
                <a:spcPct val="0"/>
              </a:spcBef>
            </a:pPr>
            <a:r>
              <a:rPr lang="en-US" sz="1732">
                <a:solidFill>
                  <a:srgbClr val="FFFFFF"/>
                </a:solidFill>
                <a:latin typeface="Canva Sans"/>
                <a:ea typeface="Canva Sans"/>
                <a:cs typeface="Canva Sans"/>
                <a:sym typeface="Canva Sans"/>
              </a:rPr>
              <a:t>Elégant </a:t>
            </a:r>
          </a:p>
        </p:txBody>
      </p:sp>
      <p:sp>
        <p:nvSpPr>
          <p:cNvPr id="10" name="TextBox 10"/>
          <p:cNvSpPr txBox="1"/>
          <p:nvPr/>
        </p:nvSpPr>
        <p:spPr>
          <a:xfrm>
            <a:off x="6093116" y="581978"/>
            <a:ext cx="8953522"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SERVEUR TÉLÉPHONIE</a:t>
            </a:r>
          </a:p>
        </p:txBody>
      </p:sp>
      <p:grpSp>
        <p:nvGrpSpPr>
          <p:cNvPr id="11" name="Group 11"/>
          <p:cNvGrpSpPr/>
          <p:nvPr/>
        </p:nvGrpSpPr>
        <p:grpSpPr>
          <a:xfrm>
            <a:off x="17690482" y="8660782"/>
            <a:ext cx="597518" cy="597518"/>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12</a:t>
            </a:r>
          </a:p>
        </p:txBody>
      </p:sp>
      <p:sp>
        <p:nvSpPr>
          <p:cNvPr id="15" name="Freeform 15"/>
          <p:cNvSpPr/>
          <p:nvPr/>
        </p:nvSpPr>
        <p:spPr>
          <a:xfrm>
            <a:off x="421079" y="378003"/>
            <a:ext cx="369804" cy="375263"/>
          </a:xfrm>
          <a:custGeom>
            <a:avLst/>
            <a:gdLst/>
            <a:ahLst/>
            <a:cxnLst/>
            <a:rect l="l" t="t" r="r" b="b"/>
            <a:pathLst>
              <a:path w="369804" h="375263">
                <a:moveTo>
                  <a:pt x="0" y="0"/>
                </a:moveTo>
                <a:lnTo>
                  <a:pt x="369805" y="0"/>
                </a:lnTo>
                <a:lnTo>
                  <a:pt x="369805" y="375263"/>
                </a:lnTo>
                <a:lnTo>
                  <a:pt x="0" y="375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6" name="Freeform 16"/>
          <p:cNvSpPr/>
          <p:nvPr/>
        </p:nvSpPr>
        <p:spPr>
          <a:xfrm>
            <a:off x="552373" y="473107"/>
            <a:ext cx="107217" cy="145245"/>
          </a:xfrm>
          <a:custGeom>
            <a:avLst/>
            <a:gdLst/>
            <a:ahLst/>
            <a:cxnLst/>
            <a:rect l="l" t="t" r="r" b="b"/>
            <a:pathLst>
              <a:path w="107217" h="145245">
                <a:moveTo>
                  <a:pt x="0" y="0"/>
                </a:moveTo>
                <a:lnTo>
                  <a:pt x="107217" y="0"/>
                </a:lnTo>
                <a:lnTo>
                  <a:pt x="107217" y="145245"/>
                </a:lnTo>
                <a:lnTo>
                  <a:pt x="0" y="1452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7" name="TextBox 17"/>
          <p:cNvSpPr txBox="1"/>
          <p:nvPr/>
        </p:nvSpPr>
        <p:spPr>
          <a:xfrm>
            <a:off x="923449" y="444415"/>
            <a:ext cx="1303643" cy="203879"/>
          </a:xfrm>
          <a:prstGeom prst="rect">
            <a:avLst/>
          </a:prstGeom>
        </p:spPr>
        <p:txBody>
          <a:bodyPr lIns="0" tIns="0" rIns="0" bIns="0" rtlCol="0" anchor="t">
            <a:spAutoFit/>
          </a:bodyPr>
          <a:lstStyle/>
          <a:p>
            <a:pPr algn="l">
              <a:lnSpc>
                <a:spcPts val="1734"/>
              </a:lnSpc>
              <a:spcBef>
                <a:spcPct val="0"/>
              </a:spcBef>
            </a:pPr>
            <a:r>
              <a:rPr lang="en-US" sz="1238">
                <a:solidFill>
                  <a:srgbClr val="FFFFFF"/>
                </a:solidFill>
                <a:latin typeface="Open Sans 1"/>
                <a:ea typeface="Open Sans 1"/>
                <a:cs typeface="Open Sans 1"/>
                <a:sym typeface="Open Sans 1"/>
              </a:rPr>
              <a:t>SecureLink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518711" y="2284362"/>
            <a:ext cx="4962350" cy="1978737"/>
          </a:xfrm>
          <a:custGeom>
            <a:avLst/>
            <a:gdLst/>
            <a:ahLst/>
            <a:cxnLst/>
            <a:rect l="l" t="t" r="r" b="b"/>
            <a:pathLst>
              <a:path w="4962350" h="1978737">
                <a:moveTo>
                  <a:pt x="0" y="0"/>
                </a:moveTo>
                <a:lnTo>
                  <a:pt x="4962350" y="0"/>
                </a:lnTo>
                <a:lnTo>
                  <a:pt x="4962350" y="1978737"/>
                </a:lnTo>
                <a:lnTo>
                  <a:pt x="0" y="1978737"/>
                </a:lnTo>
                <a:lnTo>
                  <a:pt x="0" y="0"/>
                </a:lnTo>
                <a:close/>
              </a:path>
            </a:pathLst>
          </a:custGeom>
          <a:blipFill>
            <a:blip r:embed="rId2"/>
            <a:stretch>
              <a:fillRect/>
            </a:stretch>
          </a:blipFill>
        </p:spPr>
        <p:txBody>
          <a:bodyPr/>
          <a:lstStyle/>
          <a:p>
            <a:endParaRPr lang="fr-FR"/>
          </a:p>
        </p:txBody>
      </p:sp>
      <p:sp>
        <p:nvSpPr>
          <p:cNvPr id="3" name="Freeform 3"/>
          <p:cNvSpPr/>
          <p:nvPr/>
        </p:nvSpPr>
        <p:spPr>
          <a:xfrm>
            <a:off x="518711" y="5143500"/>
            <a:ext cx="4210079" cy="1978737"/>
          </a:xfrm>
          <a:custGeom>
            <a:avLst/>
            <a:gdLst/>
            <a:ahLst/>
            <a:cxnLst/>
            <a:rect l="l" t="t" r="r" b="b"/>
            <a:pathLst>
              <a:path w="4210079" h="1978737">
                <a:moveTo>
                  <a:pt x="0" y="0"/>
                </a:moveTo>
                <a:lnTo>
                  <a:pt x="4210079" y="0"/>
                </a:lnTo>
                <a:lnTo>
                  <a:pt x="4210079" y="1978737"/>
                </a:lnTo>
                <a:lnTo>
                  <a:pt x="0" y="1978737"/>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8066410" y="87630"/>
            <a:ext cx="8953522"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RADIUS</a:t>
            </a:r>
          </a:p>
        </p:txBody>
      </p:sp>
      <p:sp>
        <p:nvSpPr>
          <p:cNvPr id="5" name="TextBox 5"/>
          <p:cNvSpPr txBox="1"/>
          <p:nvPr/>
        </p:nvSpPr>
        <p:spPr>
          <a:xfrm>
            <a:off x="5823491" y="2541083"/>
            <a:ext cx="6909197" cy="118046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Open Sans 2"/>
                <a:ea typeface="Open Sans 2"/>
                <a:cs typeface="Open Sans 2"/>
                <a:sym typeface="Open Sans 2"/>
              </a:rPr>
              <a:t>Améliore l’authentification EAP</a:t>
            </a:r>
          </a:p>
          <a:p>
            <a:pPr marL="734059" lvl="1" indent="-367030" algn="ctr">
              <a:lnSpc>
                <a:spcPts val="4759"/>
              </a:lnSpc>
              <a:buFont typeface="Arial"/>
              <a:buChar char="•"/>
            </a:pPr>
            <a:r>
              <a:rPr lang="en-US" sz="3399">
                <a:solidFill>
                  <a:srgbClr val="FFFFFF"/>
                </a:solidFill>
                <a:latin typeface="Open Sans 2"/>
                <a:ea typeface="Open Sans 2"/>
                <a:cs typeface="Open Sans 2"/>
                <a:sym typeface="Open Sans 2"/>
              </a:rPr>
              <a:t>Gestion des droits </a:t>
            </a:r>
          </a:p>
        </p:txBody>
      </p:sp>
      <p:sp>
        <p:nvSpPr>
          <p:cNvPr id="6" name="TextBox 6"/>
          <p:cNvSpPr txBox="1"/>
          <p:nvPr/>
        </p:nvSpPr>
        <p:spPr>
          <a:xfrm>
            <a:off x="5823491" y="6066193"/>
            <a:ext cx="7630716"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FFFFFF"/>
                </a:solidFill>
                <a:latin typeface="Open Sans 2"/>
                <a:ea typeface="Open Sans 2"/>
                <a:cs typeface="Open Sans 2"/>
                <a:sym typeface="Open Sans 2"/>
              </a:rPr>
              <a:t>Intégration face à l’active directory</a:t>
            </a:r>
          </a:p>
        </p:txBody>
      </p:sp>
      <p:grpSp>
        <p:nvGrpSpPr>
          <p:cNvPr id="7" name="Group 7"/>
          <p:cNvGrpSpPr/>
          <p:nvPr/>
        </p:nvGrpSpPr>
        <p:grpSpPr>
          <a:xfrm>
            <a:off x="17690482" y="8660782"/>
            <a:ext cx="597518" cy="597518"/>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13</a:t>
            </a:r>
          </a:p>
        </p:txBody>
      </p:sp>
      <p:sp>
        <p:nvSpPr>
          <p:cNvPr id="11" name="Freeform 11"/>
          <p:cNvSpPr/>
          <p:nvPr/>
        </p:nvSpPr>
        <p:spPr>
          <a:xfrm>
            <a:off x="421079" y="378003"/>
            <a:ext cx="369804" cy="375263"/>
          </a:xfrm>
          <a:custGeom>
            <a:avLst/>
            <a:gdLst/>
            <a:ahLst/>
            <a:cxnLst/>
            <a:rect l="l" t="t" r="r" b="b"/>
            <a:pathLst>
              <a:path w="369804" h="375263">
                <a:moveTo>
                  <a:pt x="0" y="0"/>
                </a:moveTo>
                <a:lnTo>
                  <a:pt x="369805" y="0"/>
                </a:lnTo>
                <a:lnTo>
                  <a:pt x="369805" y="375263"/>
                </a:lnTo>
                <a:lnTo>
                  <a:pt x="0" y="375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2" name="Freeform 12"/>
          <p:cNvSpPr/>
          <p:nvPr/>
        </p:nvSpPr>
        <p:spPr>
          <a:xfrm>
            <a:off x="552373" y="473107"/>
            <a:ext cx="107217" cy="145245"/>
          </a:xfrm>
          <a:custGeom>
            <a:avLst/>
            <a:gdLst/>
            <a:ahLst/>
            <a:cxnLst/>
            <a:rect l="l" t="t" r="r" b="b"/>
            <a:pathLst>
              <a:path w="107217" h="145245">
                <a:moveTo>
                  <a:pt x="0" y="0"/>
                </a:moveTo>
                <a:lnTo>
                  <a:pt x="107217" y="0"/>
                </a:lnTo>
                <a:lnTo>
                  <a:pt x="107217" y="145245"/>
                </a:lnTo>
                <a:lnTo>
                  <a:pt x="0" y="145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3" name="TextBox 13"/>
          <p:cNvSpPr txBox="1"/>
          <p:nvPr/>
        </p:nvSpPr>
        <p:spPr>
          <a:xfrm>
            <a:off x="923449" y="444415"/>
            <a:ext cx="1303643" cy="203879"/>
          </a:xfrm>
          <a:prstGeom prst="rect">
            <a:avLst/>
          </a:prstGeom>
        </p:spPr>
        <p:txBody>
          <a:bodyPr lIns="0" tIns="0" rIns="0" bIns="0" rtlCol="0" anchor="t">
            <a:spAutoFit/>
          </a:bodyPr>
          <a:lstStyle/>
          <a:p>
            <a:pPr algn="l">
              <a:lnSpc>
                <a:spcPts val="1734"/>
              </a:lnSpc>
              <a:spcBef>
                <a:spcPct val="0"/>
              </a:spcBef>
            </a:pPr>
            <a:r>
              <a:rPr lang="en-US" sz="1238">
                <a:solidFill>
                  <a:srgbClr val="FFFFFF"/>
                </a:solidFill>
                <a:latin typeface="Open Sans 1"/>
                <a:ea typeface="Open Sans 1"/>
                <a:cs typeface="Open Sans 1"/>
                <a:sym typeface="Open Sans 1"/>
              </a:rPr>
              <a:t>SecureLink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028700" y="3435729"/>
            <a:ext cx="11006942" cy="4154733"/>
          </a:xfrm>
          <a:custGeom>
            <a:avLst/>
            <a:gdLst/>
            <a:ahLst/>
            <a:cxnLst/>
            <a:rect l="l" t="t" r="r" b="b"/>
            <a:pathLst>
              <a:path w="11006942" h="4154733">
                <a:moveTo>
                  <a:pt x="0" y="0"/>
                </a:moveTo>
                <a:lnTo>
                  <a:pt x="11006942" y="0"/>
                </a:lnTo>
                <a:lnTo>
                  <a:pt x="11006942" y="4154733"/>
                </a:lnTo>
                <a:lnTo>
                  <a:pt x="0" y="4154733"/>
                </a:lnTo>
                <a:lnTo>
                  <a:pt x="0" y="0"/>
                </a:lnTo>
                <a:close/>
              </a:path>
            </a:pathLst>
          </a:custGeom>
          <a:blipFill>
            <a:blip r:embed="rId2"/>
            <a:stretch>
              <a:fillRect/>
            </a:stretch>
          </a:blipFill>
        </p:spPr>
        <p:txBody>
          <a:bodyPr/>
          <a:lstStyle/>
          <a:p>
            <a:endParaRPr lang="fr-FR"/>
          </a:p>
        </p:txBody>
      </p:sp>
      <p:sp>
        <p:nvSpPr>
          <p:cNvPr id="3" name="Freeform 3"/>
          <p:cNvSpPr/>
          <p:nvPr/>
        </p:nvSpPr>
        <p:spPr>
          <a:xfrm>
            <a:off x="13280432" y="3435729"/>
            <a:ext cx="4185585" cy="4185585"/>
          </a:xfrm>
          <a:custGeom>
            <a:avLst/>
            <a:gdLst/>
            <a:ahLst/>
            <a:cxnLst/>
            <a:rect l="l" t="t" r="r" b="b"/>
            <a:pathLst>
              <a:path w="4185585" h="4185585">
                <a:moveTo>
                  <a:pt x="0" y="0"/>
                </a:moveTo>
                <a:lnTo>
                  <a:pt x="4185585" y="0"/>
                </a:lnTo>
                <a:lnTo>
                  <a:pt x="4185585" y="4185585"/>
                </a:lnTo>
                <a:lnTo>
                  <a:pt x="0" y="4185585"/>
                </a:lnTo>
                <a:lnTo>
                  <a:pt x="0" y="0"/>
                </a:lnTo>
                <a:close/>
              </a:path>
            </a:pathLst>
          </a:custGeom>
          <a:blipFill>
            <a:blip r:embed="rId3"/>
            <a:stretch>
              <a:fillRect/>
            </a:stretch>
          </a:blipFill>
        </p:spPr>
        <p:txBody>
          <a:bodyPr/>
          <a:lstStyle/>
          <a:p>
            <a:endParaRPr lang="fr-FR"/>
          </a:p>
        </p:txBody>
      </p:sp>
      <p:sp>
        <p:nvSpPr>
          <p:cNvPr id="4" name="TextBox 4"/>
          <p:cNvSpPr txBox="1"/>
          <p:nvPr/>
        </p:nvSpPr>
        <p:spPr>
          <a:xfrm>
            <a:off x="4853874" y="581978"/>
            <a:ext cx="8953522"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AUTHENTIFICATION IMPLICITE </a:t>
            </a:r>
          </a:p>
        </p:txBody>
      </p:sp>
      <p:grpSp>
        <p:nvGrpSpPr>
          <p:cNvPr id="5" name="Group 5"/>
          <p:cNvGrpSpPr/>
          <p:nvPr/>
        </p:nvGrpSpPr>
        <p:grpSpPr>
          <a:xfrm>
            <a:off x="17690482" y="8660782"/>
            <a:ext cx="597518" cy="597518"/>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14</a:t>
            </a:r>
          </a:p>
        </p:txBody>
      </p:sp>
      <p:sp>
        <p:nvSpPr>
          <p:cNvPr id="9" name="Freeform 9"/>
          <p:cNvSpPr/>
          <p:nvPr/>
        </p:nvSpPr>
        <p:spPr>
          <a:xfrm>
            <a:off x="421079" y="378003"/>
            <a:ext cx="369804" cy="375263"/>
          </a:xfrm>
          <a:custGeom>
            <a:avLst/>
            <a:gdLst/>
            <a:ahLst/>
            <a:cxnLst/>
            <a:rect l="l" t="t" r="r" b="b"/>
            <a:pathLst>
              <a:path w="369804" h="375263">
                <a:moveTo>
                  <a:pt x="0" y="0"/>
                </a:moveTo>
                <a:lnTo>
                  <a:pt x="369805" y="0"/>
                </a:lnTo>
                <a:lnTo>
                  <a:pt x="369805" y="375263"/>
                </a:lnTo>
                <a:lnTo>
                  <a:pt x="0" y="375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0" name="Freeform 10"/>
          <p:cNvSpPr/>
          <p:nvPr/>
        </p:nvSpPr>
        <p:spPr>
          <a:xfrm>
            <a:off x="552373" y="473107"/>
            <a:ext cx="107217" cy="145245"/>
          </a:xfrm>
          <a:custGeom>
            <a:avLst/>
            <a:gdLst/>
            <a:ahLst/>
            <a:cxnLst/>
            <a:rect l="l" t="t" r="r" b="b"/>
            <a:pathLst>
              <a:path w="107217" h="145245">
                <a:moveTo>
                  <a:pt x="0" y="0"/>
                </a:moveTo>
                <a:lnTo>
                  <a:pt x="107217" y="0"/>
                </a:lnTo>
                <a:lnTo>
                  <a:pt x="107217" y="145245"/>
                </a:lnTo>
                <a:lnTo>
                  <a:pt x="0" y="145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1" name="TextBox 11"/>
          <p:cNvSpPr txBox="1"/>
          <p:nvPr/>
        </p:nvSpPr>
        <p:spPr>
          <a:xfrm>
            <a:off x="923449" y="444415"/>
            <a:ext cx="1303643" cy="203879"/>
          </a:xfrm>
          <a:prstGeom prst="rect">
            <a:avLst/>
          </a:prstGeom>
        </p:spPr>
        <p:txBody>
          <a:bodyPr lIns="0" tIns="0" rIns="0" bIns="0" rtlCol="0" anchor="t">
            <a:spAutoFit/>
          </a:bodyPr>
          <a:lstStyle/>
          <a:p>
            <a:pPr algn="l">
              <a:lnSpc>
                <a:spcPts val="1734"/>
              </a:lnSpc>
              <a:spcBef>
                <a:spcPct val="0"/>
              </a:spcBef>
            </a:pPr>
            <a:r>
              <a:rPr lang="en-US" sz="1238">
                <a:solidFill>
                  <a:srgbClr val="FFFFFF"/>
                </a:solidFill>
                <a:latin typeface="Open Sans 1"/>
                <a:ea typeface="Open Sans 1"/>
                <a:cs typeface="Open Sans 1"/>
                <a:sym typeface="Open Sans 1"/>
              </a:rPr>
              <a:t>SecureLink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3" name="Group 13"/>
          <p:cNvGrpSpPr/>
          <p:nvPr/>
        </p:nvGrpSpPr>
        <p:grpSpPr>
          <a:xfrm>
            <a:off x="8354486" y="2091882"/>
            <a:ext cx="7101947" cy="6103235"/>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l="-23924" r="-23924"/>
              </a:stretch>
            </a:blipFill>
          </p:spPr>
          <p:txBody>
            <a:bodyPr/>
            <a:lstStyle/>
            <a:p>
              <a:endParaRPr lang="fr-FR"/>
            </a:p>
          </p:txBody>
        </p:sp>
      </p:grpSp>
      <p:grpSp>
        <p:nvGrpSpPr>
          <p:cNvPr id="15" name="Group 15"/>
          <p:cNvGrpSpPr/>
          <p:nvPr/>
        </p:nvGrpSpPr>
        <p:grpSpPr>
          <a:xfrm>
            <a:off x="13653565" y="3594161"/>
            <a:ext cx="3605735" cy="3098679"/>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7" name="TextBox 17"/>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21248" y="4561619"/>
            <a:ext cx="1212984" cy="1163763"/>
            <a:chOff x="0" y="0"/>
            <a:chExt cx="1649447" cy="1582516"/>
          </a:xfrm>
        </p:grpSpPr>
        <p:sp>
          <p:nvSpPr>
            <p:cNvPr id="19" name="Freeform 19"/>
            <p:cNvSpPr/>
            <p:nvPr/>
          </p:nvSpPr>
          <p:spPr>
            <a:xfrm>
              <a:off x="0" y="0"/>
              <a:ext cx="1649447" cy="1582516"/>
            </a:xfrm>
            <a:custGeom>
              <a:avLst/>
              <a:gdLst/>
              <a:ahLst/>
              <a:cxnLst/>
              <a:rect l="l" t="t" r="r" b="b"/>
              <a:pathLst>
                <a:path w="1649447" h="1582516">
                  <a:moveTo>
                    <a:pt x="0" y="0"/>
                  </a:moveTo>
                  <a:lnTo>
                    <a:pt x="1649447" y="0"/>
                  </a:lnTo>
                  <a:lnTo>
                    <a:pt x="1649447" y="1582516"/>
                  </a:lnTo>
                  <a:lnTo>
                    <a:pt x="0" y="1582516"/>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20" name="TextBox 20"/>
            <p:cNvSpPr txBox="1"/>
            <p:nvPr/>
          </p:nvSpPr>
          <p:spPr>
            <a:xfrm>
              <a:off x="0" y="-38100"/>
              <a:ext cx="1649447" cy="1620616"/>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910673" y="6309234"/>
            <a:ext cx="1834134" cy="1641795"/>
            <a:chOff x="0" y="0"/>
            <a:chExt cx="2494104" cy="2232556"/>
          </a:xfrm>
        </p:grpSpPr>
        <p:sp>
          <p:nvSpPr>
            <p:cNvPr id="22" name="Freeform 22"/>
            <p:cNvSpPr/>
            <p:nvPr/>
          </p:nvSpPr>
          <p:spPr>
            <a:xfrm>
              <a:off x="0" y="0"/>
              <a:ext cx="2494104" cy="2232556"/>
            </a:xfrm>
            <a:custGeom>
              <a:avLst/>
              <a:gdLst/>
              <a:ahLst/>
              <a:cxnLst/>
              <a:rect l="l" t="t" r="r" b="b"/>
              <a:pathLst>
                <a:path w="2494104" h="2232556">
                  <a:moveTo>
                    <a:pt x="0" y="0"/>
                  </a:moveTo>
                  <a:lnTo>
                    <a:pt x="2494104" y="0"/>
                  </a:lnTo>
                  <a:lnTo>
                    <a:pt x="2494104" y="2232556"/>
                  </a:lnTo>
                  <a:lnTo>
                    <a:pt x="0" y="2232556"/>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23" name="TextBox 23"/>
            <p:cNvSpPr txBox="1"/>
            <p:nvPr/>
          </p:nvSpPr>
          <p:spPr>
            <a:xfrm>
              <a:off x="0" y="-38100"/>
              <a:ext cx="2494104" cy="2270656"/>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SecureLink</a:t>
            </a:r>
          </a:p>
        </p:txBody>
      </p:sp>
      <p:sp>
        <p:nvSpPr>
          <p:cNvPr id="25" name="TextBox 25"/>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Contact</a:t>
            </a:r>
          </a:p>
        </p:txBody>
      </p:sp>
      <p:sp>
        <p:nvSpPr>
          <p:cNvPr id="26" name="TextBox 26"/>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About Us</a:t>
            </a:r>
          </a:p>
        </p:txBody>
      </p:sp>
      <p:sp>
        <p:nvSpPr>
          <p:cNvPr id="27" name="TextBox 27"/>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Video</a:t>
            </a:r>
          </a:p>
        </p:txBody>
      </p:sp>
      <p:sp>
        <p:nvSpPr>
          <p:cNvPr id="28" name="TextBox 28"/>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Home</a:t>
            </a:r>
          </a:p>
        </p:txBody>
      </p:sp>
      <p:sp>
        <p:nvSpPr>
          <p:cNvPr id="29" name="TextBox 29"/>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15</a:t>
            </a:r>
          </a:p>
        </p:txBody>
      </p:sp>
      <p:sp>
        <p:nvSpPr>
          <p:cNvPr id="30" name="TextBox 30"/>
          <p:cNvSpPr txBox="1"/>
          <p:nvPr/>
        </p:nvSpPr>
        <p:spPr>
          <a:xfrm>
            <a:off x="1039108" y="2653091"/>
            <a:ext cx="7048677"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LES 2 FONDAMENTAUX</a:t>
            </a:r>
          </a:p>
        </p:txBody>
      </p:sp>
      <p:sp>
        <p:nvSpPr>
          <p:cNvPr id="31" name="TextBox 31"/>
          <p:cNvSpPr txBox="1"/>
          <p:nvPr/>
        </p:nvSpPr>
        <p:spPr>
          <a:xfrm>
            <a:off x="3265778" y="6607114"/>
            <a:ext cx="3764907" cy="828042"/>
          </a:xfrm>
          <a:prstGeom prst="rect">
            <a:avLst/>
          </a:prstGeom>
        </p:spPr>
        <p:txBody>
          <a:bodyPr lIns="0" tIns="0" rIns="0" bIns="0" rtlCol="0" anchor="t">
            <a:spAutoFit/>
          </a:bodyPr>
          <a:lstStyle/>
          <a:p>
            <a:pPr algn="l">
              <a:lnSpc>
                <a:spcPts val="6859"/>
              </a:lnSpc>
              <a:spcBef>
                <a:spcPct val="0"/>
              </a:spcBef>
            </a:pPr>
            <a:r>
              <a:rPr lang="en-US" sz="4899" b="1">
                <a:solidFill>
                  <a:srgbClr val="FFFFFF"/>
                </a:solidFill>
                <a:latin typeface="Open Sans 1 Bold"/>
                <a:ea typeface="Open Sans 1 Bold"/>
                <a:cs typeface="Open Sans 1 Bold"/>
                <a:sym typeface="Open Sans 1 Bold"/>
              </a:rPr>
              <a:t>FRONTEND</a:t>
            </a:r>
          </a:p>
        </p:txBody>
      </p:sp>
      <p:sp>
        <p:nvSpPr>
          <p:cNvPr id="32" name="TextBox 32"/>
          <p:cNvSpPr txBox="1"/>
          <p:nvPr/>
        </p:nvSpPr>
        <p:spPr>
          <a:xfrm>
            <a:off x="3265778" y="4732655"/>
            <a:ext cx="3764907" cy="662941"/>
          </a:xfrm>
          <a:prstGeom prst="rect">
            <a:avLst/>
          </a:prstGeom>
        </p:spPr>
        <p:txBody>
          <a:bodyPr lIns="0" tIns="0" rIns="0" bIns="0" rtlCol="0" anchor="t">
            <a:spAutoFit/>
          </a:bodyPr>
          <a:lstStyle/>
          <a:p>
            <a:pPr algn="l">
              <a:lnSpc>
                <a:spcPts val="5459"/>
              </a:lnSpc>
              <a:spcBef>
                <a:spcPct val="0"/>
              </a:spcBef>
            </a:pPr>
            <a:r>
              <a:rPr lang="en-US" sz="3899" b="1">
                <a:solidFill>
                  <a:srgbClr val="FFFFFF"/>
                </a:solidFill>
                <a:latin typeface="Open Sans 1 Bold"/>
                <a:ea typeface="Open Sans 1 Bold"/>
                <a:cs typeface="Open Sans 1 Bold"/>
                <a:sym typeface="Open Sans 1 Bold"/>
              </a:rPr>
              <a:t>BACKEND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690482" y="8660782"/>
            <a:ext cx="597518" cy="597518"/>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7" name="Group 7"/>
          <p:cNvGrpSpPr/>
          <p:nvPr/>
        </p:nvGrpSpPr>
        <p:grpSpPr>
          <a:xfrm>
            <a:off x="15887614" y="4336478"/>
            <a:ext cx="3605735" cy="3098679"/>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9" name="TextBox 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8757615" y="3249423"/>
            <a:ext cx="1405362" cy="1542384"/>
          </a:xfrm>
          <a:custGeom>
            <a:avLst/>
            <a:gdLst/>
            <a:ahLst/>
            <a:cxnLst/>
            <a:rect l="l" t="t" r="r" b="b"/>
            <a:pathLst>
              <a:path w="1405362" h="1542384">
                <a:moveTo>
                  <a:pt x="0" y="0"/>
                </a:moveTo>
                <a:lnTo>
                  <a:pt x="1405362" y="0"/>
                </a:lnTo>
                <a:lnTo>
                  <a:pt x="1405362" y="1542384"/>
                </a:lnTo>
                <a:lnTo>
                  <a:pt x="0" y="1542384"/>
                </a:lnTo>
                <a:lnTo>
                  <a:pt x="0" y="0"/>
                </a:lnTo>
                <a:close/>
              </a:path>
            </a:pathLst>
          </a:custGeom>
          <a:blipFill>
            <a:blip r:embed="rId6"/>
            <a:stretch>
              <a:fillRect/>
            </a:stretch>
          </a:blipFill>
        </p:spPr>
        <p:txBody>
          <a:bodyPr/>
          <a:lstStyle/>
          <a:p>
            <a:endParaRPr lang="fr-FR"/>
          </a:p>
        </p:txBody>
      </p:sp>
      <p:sp>
        <p:nvSpPr>
          <p:cNvPr id="11" name="Freeform 11"/>
          <p:cNvSpPr/>
          <p:nvPr/>
        </p:nvSpPr>
        <p:spPr>
          <a:xfrm>
            <a:off x="14159206" y="4336478"/>
            <a:ext cx="1280330" cy="1474497"/>
          </a:xfrm>
          <a:custGeom>
            <a:avLst/>
            <a:gdLst/>
            <a:ahLst/>
            <a:cxnLst/>
            <a:rect l="l" t="t" r="r" b="b"/>
            <a:pathLst>
              <a:path w="1280330" h="1474497">
                <a:moveTo>
                  <a:pt x="0" y="0"/>
                </a:moveTo>
                <a:lnTo>
                  <a:pt x="1280330" y="0"/>
                </a:lnTo>
                <a:lnTo>
                  <a:pt x="1280330" y="1474497"/>
                </a:lnTo>
                <a:lnTo>
                  <a:pt x="0" y="1474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2" name="TextBox 12"/>
          <p:cNvSpPr txBox="1"/>
          <p:nvPr/>
        </p:nvSpPr>
        <p:spPr>
          <a:xfrm>
            <a:off x="1320074" y="3106548"/>
            <a:ext cx="12514808" cy="4918063"/>
          </a:xfrm>
          <a:prstGeom prst="rect">
            <a:avLst/>
          </a:prstGeom>
        </p:spPr>
        <p:txBody>
          <a:bodyPr lIns="0" tIns="0" rIns="0" bIns="0" rtlCol="0" anchor="t">
            <a:spAutoFit/>
          </a:bodyPr>
          <a:lstStyle/>
          <a:p>
            <a:pPr algn="l">
              <a:lnSpc>
                <a:spcPts val="9800"/>
              </a:lnSpc>
            </a:pPr>
            <a:r>
              <a:rPr lang="en-US" sz="7000" b="1">
                <a:solidFill>
                  <a:srgbClr val="FFFFFF"/>
                </a:solidFill>
                <a:latin typeface="Open Sans 2 Bold"/>
                <a:ea typeface="Open Sans 2 Bold"/>
                <a:cs typeface="Open Sans 2 Bold"/>
                <a:sym typeface="Open Sans 2 Bold"/>
              </a:rPr>
              <a:t>SCRIPT PYTHON </a:t>
            </a:r>
          </a:p>
          <a:p>
            <a:pPr algn="l">
              <a:lnSpc>
                <a:spcPts val="9800"/>
              </a:lnSpc>
            </a:pPr>
            <a:r>
              <a:rPr lang="en-US" sz="7000" b="1">
                <a:solidFill>
                  <a:srgbClr val="FFFFFF"/>
                </a:solidFill>
                <a:latin typeface="Open Sans 2 Bold"/>
                <a:ea typeface="Open Sans 2 Bold"/>
                <a:cs typeface="Open Sans 2 Bold"/>
                <a:sym typeface="Open Sans 2 Bold"/>
              </a:rPr>
              <a:t>TRAITEMTENT DES DONNÉES</a:t>
            </a:r>
          </a:p>
          <a:p>
            <a:pPr algn="l">
              <a:lnSpc>
                <a:spcPts val="9800"/>
              </a:lnSpc>
            </a:pPr>
            <a:r>
              <a:rPr lang="en-US" sz="7000" b="1">
                <a:solidFill>
                  <a:srgbClr val="FFFFFF"/>
                </a:solidFill>
                <a:latin typeface="Open Sans 2 Bold"/>
                <a:ea typeface="Open Sans 2 Bold"/>
                <a:cs typeface="Open Sans 2 Bold"/>
                <a:sym typeface="Open Sans 2 Bold"/>
              </a:rPr>
              <a:t>SÉCURISATION</a:t>
            </a:r>
          </a:p>
          <a:p>
            <a:pPr algn="l">
              <a:lnSpc>
                <a:spcPts val="9800"/>
              </a:lnSpc>
            </a:pPr>
            <a:r>
              <a:rPr lang="en-US" sz="7000" b="1">
                <a:solidFill>
                  <a:srgbClr val="FFFFFF"/>
                </a:solidFill>
                <a:latin typeface="Open Sans 2 Bold"/>
                <a:ea typeface="Open Sans 2 Bold"/>
                <a:cs typeface="Open Sans 2 Bold"/>
                <a:sym typeface="Open Sans 2 Bold"/>
              </a:rPr>
              <a:t>DONNÉES EN TEMPS RÉEL</a:t>
            </a:r>
          </a:p>
        </p:txBody>
      </p:sp>
      <p:sp>
        <p:nvSpPr>
          <p:cNvPr id="13" name="Freeform 13"/>
          <p:cNvSpPr/>
          <p:nvPr/>
        </p:nvSpPr>
        <p:spPr>
          <a:xfrm>
            <a:off x="8314319" y="5637017"/>
            <a:ext cx="1145977" cy="1288931"/>
          </a:xfrm>
          <a:custGeom>
            <a:avLst/>
            <a:gdLst/>
            <a:ahLst/>
            <a:cxnLst/>
            <a:rect l="l" t="t" r="r" b="b"/>
            <a:pathLst>
              <a:path w="1145977" h="1288931">
                <a:moveTo>
                  <a:pt x="0" y="0"/>
                </a:moveTo>
                <a:lnTo>
                  <a:pt x="1145977" y="0"/>
                </a:lnTo>
                <a:lnTo>
                  <a:pt x="1145977" y="1288931"/>
                </a:lnTo>
                <a:lnTo>
                  <a:pt x="0" y="12889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14" name="Freeform 14"/>
          <p:cNvSpPr/>
          <p:nvPr/>
        </p:nvSpPr>
        <p:spPr>
          <a:xfrm>
            <a:off x="12929510" y="6500226"/>
            <a:ext cx="1869860" cy="1869860"/>
          </a:xfrm>
          <a:custGeom>
            <a:avLst/>
            <a:gdLst/>
            <a:ahLst/>
            <a:cxnLst/>
            <a:rect l="l" t="t" r="r" b="b"/>
            <a:pathLst>
              <a:path w="1869860" h="1869860">
                <a:moveTo>
                  <a:pt x="0" y="0"/>
                </a:moveTo>
                <a:lnTo>
                  <a:pt x="1869861" y="0"/>
                </a:lnTo>
                <a:lnTo>
                  <a:pt x="1869861" y="1869861"/>
                </a:lnTo>
                <a:lnTo>
                  <a:pt x="0" y="18698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15" name="TextBox 15"/>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SecureLink</a:t>
            </a:r>
          </a:p>
        </p:txBody>
      </p:sp>
      <p:sp>
        <p:nvSpPr>
          <p:cNvPr id="16" name="TextBox 16"/>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16</a:t>
            </a:r>
          </a:p>
        </p:txBody>
      </p:sp>
      <p:sp>
        <p:nvSpPr>
          <p:cNvPr id="17" name="TextBox 17"/>
          <p:cNvSpPr txBox="1"/>
          <p:nvPr/>
        </p:nvSpPr>
        <p:spPr>
          <a:xfrm>
            <a:off x="1039108" y="1085850"/>
            <a:ext cx="7048677" cy="1127378"/>
          </a:xfrm>
          <a:prstGeom prst="rect">
            <a:avLst/>
          </a:prstGeom>
        </p:spPr>
        <p:txBody>
          <a:bodyPr lIns="0" tIns="0" rIns="0" bIns="0" rtlCol="0" anchor="t">
            <a:spAutoFit/>
          </a:bodyPr>
          <a:lstStyle/>
          <a:p>
            <a:pPr algn="l">
              <a:lnSpc>
                <a:spcPts val="8657"/>
              </a:lnSpc>
            </a:pPr>
            <a:r>
              <a:rPr lang="en-US" sz="7799">
                <a:solidFill>
                  <a:srgbClr val="63F1F9"/>
                </a:solidFill>
                <a:latin typeface="Bebas Neue Cyrillic"/>
                <a:ea typeface="Bebas Neue Cyrillic"/>
                <a:cs typeface="Bebas Neue Cyrillic"/>
                <a:sym typeface="Bebas Neue Cyrillic"/>
              </a:rPr>
              <a:t>BACKEND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3" name="Group 13"/>
          <p:cNvGrpSpPr/>
          <p:nvPr/>
        </p:nvGrpSpPr>
        <p:grpSpPr>
          <a:xfrm>
            <a:off x="15887614" y="4336478"/>
            <a:ext cx="3605735" cy="3098679"/>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028700" y="3273124"/>
            <a:ext cx="15401373" cy="5387658"/>
          </a:xfrm>
          <a:prstGeom prst="rect">
            <a:avLst/>
          </a:prstGeom>
        </p:spPr>
        <p:txBody>
          <a:bodyPr lIns="0" tIns="0" rIns="0" bIns="0" rtlCol="0" anchor="t">
            <a:spAutoFit/>
          </a:bodyPr>
          <a:lstStyle/>
          <a:p>
            <a:pPr algn="l">
              <a:lnSpc>
                <a:spcPts val="14367"/>
              </a:lnSpc>
            </a:pPr>
            <a:r>
              <a:rPr lang="en-US" sz="10262" b="1">
                <a:solidFill>
                  <a:srgbClr val="FFFFFF"/>
                </a:solidFill>
                <a:latin typeface="Open Sans 2 Bold"/>
                <a:ea typeface="Open Sans 2 Bold"/>
                <a:cs typeface="Open Sans 2 Bold"/>
                <a:sym typeface="Open Sans 2 Bold"/>
              </a:rPr>
              <a:t>INTERFACE SIMPLE &amp; MODERNE</a:t>
            </a:r>
          </a:p>
          <a:p>
            <a:pPr algn="l">
              <a:lnSpc>
                <a:spcPts val="14367"/>
              </a:lnSpc>
            </a:pPr>
            <a:r>
              <a:rPr lang="en-US" sz="10262" b="1">
                <a:solidFill>
                  <a:srgbClr val="FFFFFF"/>
                </a:solidFill>
                <a:latin typeface="Open Sans 2 Bold"/>
                <a:ea typeface="Open Sans 2 Bold"/>
                <a:cs typeface="Open Sans 2 Bold"/>
                <a:sym typeface="Open Sans 2 Bold"/>
              </a:rPr>
              <a:t>DONNÉES LISIBLE</a:t>
            </a:r>
          </a:p>
        </p:txBody>
      </p:sp>
      <p:sp>
        <p:nvSpPr>
          <p:cNvPr id="17" name="TextBox 17"/>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SecureLink</a:t>
            </a:r>
          </a:p>
        </p:txBody>
      </p:sp>
      <p:sp>
        <p:nvSpPr>
          <p:cNvPr id="18" name="TextBox 18"/>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Contact</a:t>
            </a:r>
          </a:p>
        </p:txBody>
      </p:sp>
      <p:sp>
        <p:nvSpPr>
          <p:cNvPr id="19" name="TextBox 19"/>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About Us</a:t>
            </a:r>
          </a:p>
        </p:txBody>
      </p:sp>
      <p:sp>
        <p:nvSpPr>
          <p:cNvPr id="20" name="TextBox 20"/>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Video</a:t>
            </a:r>
          </a:p>
        </p:txBody>
      </p:sp>
      <p:sp>
        <p:nvSpPr>
          <p:cNvPr id="21" name="TextBox 21"/>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Home</a:t>
            </a:r>
          </a:p>
        </p:txBody>
      </p:sp>
      <p:sp>
        <p:nvSpPr>
          <p:cNvPr id="22" name="TextBox 22"/>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17</a:t>
            </a:r>
          </a:p>
        </p:txBody>
      </p:sp>
      <p:sp>
        <p:nvSpPr>
          <p:cNvPr id="23" name="TextBox 23"/>
          <p:cNvSpPr txBox="1"/>
          <p:nvPr/>
        </p:nvSpPr>
        <p:spPr>
          <a:xfrm>
            <a:off x="1039108" y="1292838"/>
            <a:ext cx="7048677" cy="1127378"/>
          </a:xfrm>
          <a:prstGeom prst="rect">
            <a:avLst/>
          </a:prstGeom>
        </p:spPr>
        <p:txBody>
          <a:bodyPr lIns="0" tIns="0" rIns="0" bIns="0" rtlCol="0" anchor="t">
            <a:spAutoFit/>
          </a:bodyPr>
          <a:lstStyle/>
          <a:p>
            <a:pPr algn="l">
              <a:lnSpc>
                <a:spcPts val="8657"/>
              </a:lnSpc>
            </a:pPr>
            <a:r>
              <a:rPr lang="en-US" sz="7799">
                <a:solidFill>
                  <a:srgbClr val="63F1F9"/>
                </a:solidFill>
                <a:latin typeface="Bebas Neue Cyrillic"/>
                <a:ea typeface="Bebas Neue Cyrillic"/>
                <a:cs typeface="Bebas Neue Cyrillic"/>
                <a:sym typeface="Bebas Neue Cyrillic"/>
              </a:rPr>
              <a:t>FRONTEND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3" name="Group 13"/>
          <p:cNvGrpSpPr/>
          <p:nvPr/>
        </p:nvGrpSpPr>
        <p:grpSpPr>
          <a:xfrm>
            <a:off x="15887614" y="4336478"/>
            <a:ext cx="3605735" cy="3098679"/>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985589" y="1862477"/>
            <a:ext cx="14316821" cy="8046681"/>
          </a:xfrm>
          <a:custGeom>
            <a:avLst/>
            <a:gdLst/>
            <a:ahLst/>
            <a:cxnLst/>
            <a:rect l="l" t="t" r="r" b="b"/>
            <a:pathLst>
              <a:path w="14316821" h="8046681">
                <a:moveTo>
                  <a:pt x="0" y="0"/>
                </a:moveTo>
                <a:lnTo>
                  <a:pt x="14316822" y="0"/>
                </a:lnTo>
                <a:lnTo>
                  <a:pt x="14316822" y="8046680"/>
                </a:lnTo>
                <a:lnTo>
                  <a:pt x="0" y="8046680"/>
                </a:lnTo>
                <a:lnTo>
                  <a:pt x="0" y="0"/>
                </a:lnTo>
                <a:close/>
              </a:path>
            </a:pathLst>
          </a:custGeom>
          <a:blipFill>
            <a:blip r:embed="rId6"/>
            <a:stretch>
              <a:fillRect/>
            </a:stretch>
          </a:blipFill>
        </p:spPr>
        <p:txBody>
          <a:bodyPr/>
          <a:lstStyle/>
          <a:p>
            <a:endParaRPr lang="fr-FR"/>
          </a:p>
        </p:txBody>
      </p:sp>
      <p:sp>
        <p:nvSpPr>
          <p:cNvPr id="17" name="TextBox 17"/>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SecureLink</a:t>
            </a:r>
          </a:p>
        </p:txBody>
      </p:sp>
      <p:sp>
        <p:nvSpPr>
          <p:cNvPr id="18" name="TextBox 18"/>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Contact</a:t>
            </a:r>
          </a:p>
        </p:txBody>
      </p:sp>
      <p:sp>
        <p:nvSpPr>
          <p:cNvPr id="19" name="TextBox 19"/>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About Us</a:t>
            </a:r>
          </a:p>
        </p:txBody>
      </p:sp>
      <p:sp>
        <p:nvSpPr>
          <p:cNvPr id="20" name="TextBox 20"/>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Video</a:t>
            </a:r>
          </a:p>
        </p:txBody>
      </p:sp>
      <p:sp>
        <p:nvSpPr>
          <p:cNvPr id="21" name="TextBox 21"/>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Home</a:t>
            </a:r>
          </a:p>
        </p:txBody>
      </p:sp>
      <p:sp>
        <p:nvSpPr>
          <p:cNvPr id="22" name="TextBox 22"/>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18</a:t>
            </a:r>
          </a:p>
        </p:txBody>
      </p:sp>
      <p:sp>
        <p:nvSpPr>
          <p:cNvPr id="23" name="TextBox 23"/>
          <p:cNvSpPr txBox="1"/>
          <p:nvPr/>
        </p:nvSpPr>
        <p:spPr>
          <a:xfrm>
            <a:off x="6521877" y="422424"/>
            <a:ext cx="5978077" cy="1045952"/>
          </a:xfrm>
          <a:prstGeom prst="rect">
            <a:avLst/>
          </a:prstGeom>
        </p:spPr>
        <p:txBody>
          <a:bodyPr lIns="0" tIns="0" rIns="0" bIns="0" rtlCol="0" anchor="t">
            <a:spAutoFit/>
          </a:bodyPr>
          <a:lstStyle/>
          <a:p>
            <a:pPr algn="l">
              <a:lnSpc>
                <a:spcPts val="8669"/>
              </a:lnSpc>
              <a:spcBef>
                <a:spcPct val="0"/>
              </a:spcBef>
            </a:pPr>
            <a:r>
              <a:rPr lang="en-US" sz="6192" b="1">
                <a:solidFill>
                  <a:srgbClr val="FFFFFF"/>
                </a:solidFill>
                <a:latin typeface="Open Sans 1 Bold"/>
                <a:ea typeface="Open Sans 1 Bold"/>
                <a:cs typeface="Open Sans 1 Bold"/>
                <a:sym typeface="Open Sans 1 Bold"/>
              </a:rPr>
              <a:t>FRONTEND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3" name="Group 13"/>
          <p:cNvGrpSpPr/>
          <p:nvPr/>
        </p:nvGrpSpPr>
        <p:grpSpPr>
          <a:xfrm>
            <a:off x="15887614" y="4336478"/>
            <a:ext cx="3605735" cy="3098679"/>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766723" y="0"/>
            <a:ext cx="2100818" cy="1828668"/>
            <a:chOff x="0" y="0"/>
            <a:chExt cx="1799139" cy="1566070"/>
          </a:xfrm>
        </p:grpSpPr>
        <p:sp>
          <p:nvSpPr>
            <p:cNvPr id="17" name="Freeform 17"/>
            <p:cNvSpPr/>
            <p:nvPr/>
          </p:nvSpPr>
          <p:spPr>
            <a:xfrm>
              <a:off x="0" y="0"/>
              <a:ext cx="1799139" cy="1566070"/>
            </a:xfrm>
            <a:custGeom>
              <a:avLst/>
              <a:gdLst/>
              <a:ahLst/>
              <a:cxnLst/>
              <a:rect l="l" t="t" r="r" b="b"/>
              <a:pathLst>
                <a:path w="1799139" h="1566070">
                  <a:moveTo>
                    <a:pt x="0" y="0"/>
                  </a:moveTo>
                  <a:lnTo>
                    <a:pt x="1799139" y="0"/>
                  </a:lnTo>
                  <a:lnTo>
                    <a:pt x="1799139" y="1566070"/>
                  </a:lnTo>
                  <a:lnTo>
                    <a:pt x="0" y="156607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8" name="TextBox 18"/>
            <p:cNvSpPr txBox="1"/>
            <p:nvPr/>
          </p:nvSpPr>
          <p:spPr>
            <a:xfrm>
              <a:off x="0" y="-38100"/>
              <a:ext cx="1799139" cy="160417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990126" y="1828668"/>
            <a:ext cx="14929177" cy="8390851"/>
          </a:xfrm>
          <a:custGeom>
            <a:avLst/>
            <a:gdLst/>
            <a:ahLst/>
            <a:cxnLst/>
            <a:rect l="l" t="t" r="r" b="b"/>
            <a:pathLst>
              <a:path w="14929177" h="8390851">
                <a:moveTo>
                  <a:pt x="0" y="0"/>
                </a:moveTo>
                <a:lnTo>
                  <a:pt x="14929177" y="0"/>
                </a:lnTo>
                <a:lnTo>
                  <a:pt x="14929177" y="8390852"/>
                </a:lnTo>
                <a:lnTo>
                  <a:pt x="0" y="8390852"/>
                </a:lnTo>
                <a:lnTo>
                  <a:pt x="0" y="0"/>
                </a:lnTo>
                <a:close/>
              </a:path>
            </a:pathLst>
          </a:custGeom>
          <a:blipFill>
            <a:blip r:embed="rId6"/>
            <a:stretch>
              <a:fillRect/>
            </a:stretch>
          </a:blipFill>
        </p:spPr>
        <p:txBody>
          <a:bodyPr/>
          <a:lstStyle/>
          <a:p>
            <a:endParaRPr lang="fr-FR"/>
          </a:p>
        </p:txBody>
      </p:sp>
      <p:sp>
        <p:nvSpPr>
          <p:cNvPr id="20" name="TextBox 20"/>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SecureLink</a:t>
            </a:r>
          </a:p>
        </p:txBody>
      </p:sp>
      <p:sp>
        <p:nvSpPr>
          <p:cNvPr id="21" name="TextBox 21"/>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Contact</a:t>
            </a:r>
          </a:p>
        </p:txBody>
      </p:sp>
      <p:sp>
        <p:nvSpPr>
          <p:cNvPr id="22" name="TextBox 22"/>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About Us</a:t>
            </a:r>
          </a:p>
        </p:txBody>
      </p:sp>
      <p:sp>
        <p:nvSpPr>
          <p:cNvPr id="23" name="TextBox 23"/>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Video</a:t>
            </a:r>
          </a:p>
        </p:txBody>
      </p:sp>
      <p:sp>
        <p:nvSpPr>
          <p:cNvPr id="24" name="TextBox 24"/>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Home</a:t>
            </a:r>
          </a:p>
        </p:txBody>
      </p:sp>
      <p:sp>
        <p:nvSpPr>
          <p:cNvPr id="25" name="TextBox 2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19</a:t>
            </a:r>
          </a:p>
        </p:txBody>
      </p:sp>
      <p:sp>
        <p:nvSpPr>
          <p:cNvPr id="26" name="TextBox 26"/>
          <p:cNvSpPr txBox="1"/>
          <p:nvPr/>
        </p:nvSpPr>
        <p:spPr>
          <a:xfrm>
            <a:off x="6521877" y="422424"/>
            <a:ext cx="5978077" cy="1045952"/>
          </a:xfrm>
          <a:prstGeom prst="rect">
            <a:avLst/>
          </a:prstGeom>
        </p:spPr>
        <p:txBody>
          <a:bodyPr lIns="0" tIns="0" rIns="0" bIns="0" rtlCol="0" anchor="t">
            <a:spAutoFit/>
          </a:bodyPr>
          <a:lstStyle/>
          <a:p>
            <a:pPr algn="l">
              <a:lnSpc>
                <a:spcPts val="8669"/>
              </a:lnSpc>
              <a:spcBef>
                <a:spcPct val="0"/>
              </a:spcBef>
            </a:pPr>
            <a:r>
              <a:rPr lang="en-US" sz="6192" b="1">
                <a:solidFill>
                  <a:srgbClr val="FFFFFF"/>
                </a:solidFill>
                <a:latin typeface="Open Sans 1 Bold"/>
                <a:ea typeface="Open Sans 1 Bold"/>
                <a:cs typeface="Open Sans 1 Bold"/>
                <a:sym typeface="Open Sans 1 Bold"/>
              </a:rPr>
              <a:t>FRONTEND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3" name="Group 13"/>
          <p:cNvGrpSpPr/>
          <p:nvPr/>
        </p:nvGrpSpPr>
        <p:grpSpPr>
          <a:xfrm>
            <a:off x="2396267" y="3421461"/>
            <a:ext cx="1577955" cy="1356055"/>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5" name="TextBox 1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124031" y="5310916"/>
            <a:ext cx="1577955" cy="1356055"/>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8" name="TextBox 18"/>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23923" y="3636221"/>
            <a:ext cx="3631298" cy="3120647"/>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t="-11275" b="-11275"/>
              </a:stretch>
            </a:blipFill>
          </p:spPr>
          <p:txBody>
            <a:bodyPr/>
            <a:lstStyle/>
            <a:p>
              <a:endParaRPr lang="fr-FR"/>
            </a:p>
          </p:txBody>
        </p:sp>
      </p:grpSp>
      <p:grpSp>
        <p:nvGrpSpPr>
          <p:cNvPr id="21" name="Group 21"/>
          <p:cNvGrpSpPr/>
          <p:nvPr/>
        </p:nvGrpSpPr>
        <p:grpSpPr>
          <a:xfrm>
            <a:off x="6682817" y="3487993"/>
            <a:ext cx="1577955" cy="1356055"/>
            <a:chOff x="0" y="0"/>
            <a:chExt cx="812800" cy="698500"/>
          </a:xfrm>
        </p:grpSpPr>
        <p:sp>
          <p:nvSpPr>
            <p:cNvPr id="22" name="Freeform 2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23" name="TextBox 2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5414469" y="5549041"/>
            <a:ext cx="1577955" cy="1356055"/>
            <a:chOff x="0" y="0"/>
            <a:chExt cx="812800" cy="698500"/>
          </a:xfrm>
        </p:grpSpPr>
        <p:sp>
          <p:nvSpPr>
            <p:cNvPr id="25" name="Freeform 2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26" name="TextBox 26"/>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021972" y="3636221"/>
            <a:ext cx="3631298" cy="3120647"/>
            <a:chOff x="0" y="0"/>
            <a:chExt cx="812800" cy="698500"/>
          </a:xfrm>
        </p:grpSpPr>
        <p:sp>
          <p:nvSpPr>
            <p:cNvPr id="28" name="Freeform 2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7"/>
              <a:stretch>
                <a:fillRect t="-27534" b="-27534"/>
              </a:stretch>
            </a:blipFill>
          </p:spPr>
          <p:txBody>
            <a:bodyPr/>
            <a:lstStyle/>
            <a:p>
              <a:endParaRPr lang="fr-FR"/>
            </a:p>
          </p:txBody>
        </p:sp>
      </p:grpSp>
      <p:grpSp>
        <p:nvGrpSpPr>
          <p:cNvPr id="29" name="Group 29"/>
          <p:cNvGrpSpPr/>
          <p:nvPr/>
        </p:nvGrpSpPr>
        <p:grpSpPr>
          <a:xfrm>
            <a:off x="15290739" y="3323982"/>
            <a:ext cx="1577955" cy="1356055"/>
            <a:chOff x="0" y="0"/>
            <a:chExt cx="812800" cy="698500"/>
          </a:xfrm>
        </p:grpSpPr>
        <p:sp>
          <p:nvSpPr>
            <p:cNvPr id="30" name="Freeform 3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31" name="TextBox 31"/>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3975615" y="5549041"/>
            <a:ext cx="1577955" cy="1356055"/>
            <a:chOff x="0" y="0"/>
            <a:chExt cx="812800" cy="698500"/>
          </a:xfrm>
        </p:grpSpPr>
        <p:sp>
          <p:nvSpPr>
            <p:cNvPr id="33" name="Freeform 3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34" name="TextBox 34"/>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3606169" y="3636221"/>
            <a:ext cx="3631298" cy="3120647"/>
            <a:chOff x="0" y="0"/>
            <a:chExt cx="812800" cy="698500"/>
          </a:xfrm>
        </p:grpSpPr>
        <p:sp>
          <p:nvSpPr>
            <p:cNvPr id="36" name="Freeform 3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8"/>
              <a:stretch>
                <a:fillRect t="-27575" b="-27575"/>
              </a:stretch>
            </a:blipFill>
          </p:spPr>
          <p:txBody>
            <a:bodyPr/>
            <a:lstStyle/>
            <a:p>
              <a:endParaRPr lang="fr-FR"/>
            </a:p>
          </p:txBody>
        </p:sp>
      </p:grpSp>
      <p:grpSp>
        <p:nvGrpSpPr>
          <p:cNvPr id="37" name="Group 37"/>
          <p:cNvGrpSpPr/>
          <p:nvPr/>
        </p:nvGrpSpPr>
        <p:grpSpPr>
          <a:xfrm>
            <a:off x="9722783" y="3487993"/>
            <a:ext cx="1577955" cy="1356055"/>
            <a:chOff x="0" y="0"/>
            <a:chExt cx="812800" cy="698500"/>
          </a:xfrm>
        </p:grpSpPr>
        <p:sp>
          <p:nvSpPr>
            <p:cNvPr id="38" name="Freeform 3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39" name="TextBox 39"/>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0" name="Group 40"/>
          <p:cNvGrpSpPr/>
          <p:nvPr/>
        </p:nvGrpSpPr>
        <p:grpSpPr>
          <a:xfrm>
            <a:off x="11370989" y="4777516"/>
            <a:ext cx="1577955" cy="1356055"/>
            <a:chOff x="0" y="0"/>
            <a:chExt cx="812800" cy="698500"/>
          </a:xfrm>
        </p:grpSpPr>
        <p:sp>
          <p:nvSpPr>
            <p:cNvPr id="41" name="Freeform 4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2" name="TextBox 42"/>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9310495" y="3726118"/>
            <a:ext cx="3631298" cy="3120647"/>
            <a:chOff x="0" y="0"/>
            <a:chExt cx="812800" cy="698500"/>
          </a:xfrm>
        </p:grpSpPr>
        <p:sp>
          <p:nvSpPr>
            <p:cNvPr id="44" name="Freeform 4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9"/>
              <a:stretch>
                <a:fillRect t="-14263" b="-41076"/>
              </a:stretch>
            </a:blipFill>
          </p:spPr>
          <p:txBody>
            <a:bodyPr/>
            <a:lstStyle/>
            <a:p>
              <a:endParaRPr lang="fr-FR"/>
            </a:p>
          </p:txBody>
        </p:sp>
      </p:grpSp>
      <p:sp>
        <p:nvSpPr>
          <p:cNvPr id="45" name="TextBox 45"/>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SecureLink</a:t>
            </a:r>
          </a:p>
        </p:txBody>
      </p:sp>
      <p:sp>
        <p:nvSpPr>
          <p:cNvPr id="46" name="TextBox 46"/>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Contact</a:t>
            </a:r>
          </a:p>
        </p:txBody>
      </p:sp>
      <p:sp>
        <p:nvSpPr>
          <p:cNvPr id="47" name="TextBox 47"/>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About Us</a:t>
            </a:r>
          </a:p>
        </p:txBody>
      </p:sp>
      <p:sp>
        <p:nvSpPr>
          <p:cNvPr id="48" name="TextBox 48"/>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Video</a:t>
            </a:r>
          </a:p>
        </p:txBody>
      </p:sp>
      <p:sp>
        <p:nvSpPr>
          <p:cNvPr id="49" name="TextBox 49"/>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Home</a:t>
            </a:r>
          </a:p>
        </p:txBody>
      </p:sp>
      <p:sp>
        <p:nvSpPr>
          <p:cNvPr id="50" name="TextBox 50"/>
          <p:cNvSpPr txBox="1"/>
          <p:nvPr/>
        </p:nvSpPr>
        <p:spPr>
          <a:xfrm>
            <a:off x="17857396" y="8851031"/>
            <a:ext cx="263689" cy="407670"/>
          </a:xfrm>
          <a:prstGeom prst="rect">
            <a:avLst/>
          </a:prstGeom>
        </p:spPr>
        <p:txBody>
          <a:bodyPr lIns="0" tIns="0" rIns="0" bIns="0" rtlCol="0" anchor="t">
            <a:spAutoFit/>
          </a:bodyPr>
          <a:lstStyle/>
          <a:p>
            <a:pPr algn="ctr">
              <a:lnSpc>
                <a:spcPts val="1680"/>
              </a:lnSpc>
            </a:pPr>
            <a:r>
              <a:rPr lang="en-US" sz="1200" b="1">
                <a:solidFill>
                  <a:srgbClr val="FFFFFF"/>
                </a:solidFill>
                <a:latin typeface="Open Sans 1 Bold"/>
                <a:ea typeface="Open Sans 1 Bold"/>
                <a:cs typeface="Open Sans 1 Bold"/>
                <a:sym typeface="Open Sans 1 Bold"/>
              </a:rPr>
              <a:t>02</a:t>
            </a:r>
          </a:p>
          <a:p>
            <a:pPr algn="ctr">
              <a:lnSpc>
                <a:spcPts val="1680"/>
              </a:lnSpc>
              <a:spcBef>
                <a:spcPct val="0"/>
              </a:spcBef>
            </a:pPr>
            <a:endParaRPr lang="en-US" sz="1200" b="1">
              <a:solidFill>
                <a:srgbClr val="FFFFFF"/>
              </a:solidFill>
              <a:latin typeface="Open Sans 1 Bold"/>
              <a:ea typeface="Open Sans 1 Bold"/>
              <a:cs typeface="Open Sans 1 Bold"/>
              <a:sym typeface="Open Sans 1 Bold"/>
            </a:endParaRPr>
          </a:p>
        </p:txBody>
      </p:sp>
      <p:sp>
        <p:nvSpPr>
          <p:cNvPr id="51" name="TextBox 51"/>
          <p:cNvSpPr txBox="1"/>
          <p:nvPr/>
        </p:nvSpPr>
        <p:spPr>
          <a:xfrm>
            <a:off x="1028507" y="7239703"/>
            <a:ext cx="2735520" cy="240665"/>
          </a:xfrm>
          <a:prstGeom prst="rect">
            <a:avLst/>
          </a:prstGeom>
        </p:spPr>
        <p:txBody>
          <a:bodyPr lIns="0" tIns="0" rIns="0" bIns="0" rtlCol="0" anchor="t">
            <a:spAutoFit/>
          </a:bodyPr>
          <a:lstStyle/>
          <a:p>
            <a:pPr algn="ctr">
              <a:lnSpc>
                <a:spcPts val="1960"/>
              </a:lnSpc>
              <a:spcBef>
                <a:spcPct val="0"/>
              </a:spcBef>
            </a:pPr>
            <a:r>
              <a:rPr lang="en-US" sz="1400" b="1">
                <a:solidFill>
                  <a:srgbClr val="63F1F9"/>
                </a:solidFill>
                <a:latin typeface="Open Sans 1 Bold"/>
                <a:ea typeface="Open Sans 1 Bold"/>
                <a:cs typeface="Open Sans 1 Bold"/>
                <a:sym typeface="Open Sans 1 Bold"/>
              </a:rPr>
              <a:t>Anisse Fouka</a:t>
            </a:r>
          </a:p>
        </p:txBody>
      </p:sp>
      <p:sp>
        <p:nvSpPr>
          <p:cNvPr id="52" name="TextBox 52"/>
          <p:cNvSpPr txBox="1"/>
          <p:nvPr/>
        </p:nvSpPr>
        <p:spPr>
          <a:xfrm>
            <a:off x="871515" y="7689844"/>
            <a:ext cx="3049503" cy="860426"/>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Open Sans 1"/>
                <a:ea typeface="Open Sans 1"/>
                <a:cs typeface="Open Sans 1"/>
                <a:sym typeface="Open Sans 1"/>
              </a:rPr>
              <a:t>Responsable cyber-sécurité</a:t>
            </a:r>
          </a:p>
        </p:txBody>
      </p:sp>
      <p:sp>
        <p:nvSpPr>
          <p:cNvPr id="53" name="TextBox 53"/>
          <p:cNvSpPr txBox="1"/>
          <p:nvPr/>
        </p:nvSpPr>
        <p:spPr>
          <a:xfrm>
            <a:off x="9815778" y="7261693"/>
            <a:ext cx="2735520" cy="240665"/>
          </a:xfrm>
          <a:prstGeom prst="rect">
            <a:avLst/>
          </a:prstGeom>
        </p:spPr>
        <p:txBody>
          <a:bodyPr lIns="0" tIns="0" rIns="0" bIns="0" rtlCol="0" anchor="t">
            <a:spAutoFit/>
          </a:bodyPr>
          <a:lstStyle/>
          <a:p>
            <a:pPr algn="ctr">
              <a:lnSpc>
                <a:spcPts val="1960"/>
              </a:lnSpc>
              <a:spcBef>
                <a:spcPct val="0"/>
              </a:spcBef>
            </a:pPr>
            <a:r>
              <a:rPr lang="en-US" sz="1400" b="1">
                <a:solidFill>
                  <a:srgbClr val="63F1F9"/>
                </a:solidFill>
                <a:latin typeface="Open Sans 1 Bold"/>
                <a:ea typeface="Open Sans 1 Bold"/>
                <a:cs typeface="Open Sans 1 Bold"/>
                <a:sym typeface="Open Sans 1 Bold"/>
              </a:rPr>
              <a:t>Altay Cevik</a:t>
            </a:r>
          </a:p>
        </p:txBody>
      </p:sp>
      <p:sp>
        <p:nvSpPr>
          <p:cNvPr id="54" name="TextBox 54"/>
          <p:cNvSpPr txBox="1"/>
          <p:nvPr/>
        </p:nvSpPr>
        <p:spPr>
          <a:xfrm>
            <a:off x="9658787" y="7711833"/>
            <a:ext cx="3049503" cy="860426"/>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Open Sans 1"/>
                <a:ea typeface="Open Sans 1"/>
                <a:cs typeface="Open Sans 1"/>
                <a:sym typeface="Open Sans 1"/>
              </a:rPr>
              <a:t>Responsable Internet des objets</a:t>
            </a:r>
          </a:p>
        </p:txBody>
      </p:sp>
      <p:sp>
        <p:nvSpPr>
          <p:cNvPr id="55" name="TextBox 55"/>
          <p:cNvSpPr txBox="1"/>
          <p:nvPr/>
        </p:nvSpPr>
        <p:spPr>
          <a:xfrm>
            <a:off x="13922979" y="7239703"/>
            <a:ext cx="2735520" cy="240665"/>
          </a:xfrm>
          <a:prstGeom prst="rect">
            <a:avLst/>
          </a:prstGeom>
        </p:spPr>
        <p:txBody>
          <a:bodyPr lIns="0" tIns="0" rIns="0" bIns="0" rtlCol="0" anchor="t">
            <a:spAutoFit/>
          </a:bodyPr>
          <a:lstStyle/>
          <a:p>
            <a:pPr algn="ctr">
              <a:lnSpc>
                <a:spcPts val="1960"/>
              </a:lnSpc>
              <a:spcBef>
                <a:spcPct val="0"/>
              </a:spcBef>
            </a:pPr>
            <a:r>
              <a:rPr lang="en-US" sz="1400" b="1">
                <a:solidFill>
                  <a:srgbClr val="63F1F9"/>
                </a:solidFill>
                <a:latin typeface="Open Sans 1 Bold"/>
                <a:ea typeface="Open Sans 1 Bold"/>
                <a:cs typeface="Open Sans 1 Bold"/>
                <a:sym typeface="Open Sans 1 Bold"/>
              </a:rPr>
              <a:t>Amghar Mourad</a:t>
            </a:r>
          </a:p>
        </p:txBody>
      </p:sp>
      <p:sp>
        <p:nvSpPr>
          <p:cNvPr id="56" name="TextBox 56"/>
          <p:cNvSpPr txBox="1"/>
          <p:nvPr/>
        </p:nvSpPr>
        <p:spPr>
          <a:xfrm>
            <a:off x="13765988" y="7689844"/>
            <a:ext cx="3049503" cy="860426"/>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Open Sans 1"/>
                <a:ea typeface="Open Sans 1"/>
                <a:cs typeface="Open Sans 1"/>
                <a:sym typeface="Open Sans 1"/>
              </a:rPr>
              <a:t>Responsable Pilotage de Projet</a:t>
            </a:r>
          </a:p>
        </p:txBody>
      </p:sp>
      <p:sp>
        <p:nvSpPr>
          <p:cNvPr id="57" name="TextBox 57"/>
          <p:cNvSpPr txBox="1"/>
          <p:nvPr/>
        </p:nvSpPr>
        <p:spPr>
          <a:xfrm>
            <a:off x="6670138" y="1775398"/>
            <a:ext cx="4947724" cy="941070"/>
          </a:xfrm>
          <a:prstGeom prst="rect">
            <a:avLst/>
          </a:prstGeom>
        </p:spPr>
        <p:txBody>
          <a:bodyPr lIns="0" tIns="0" rIns="0" bIns="0" rtlCol="0" anchor="t">
            <a:spAutoFit/>
          </a:bodyPr>
          <a:lstStyle/>
          <a:p>
            <a:pPr algn="ctr">
              <a:lnSpc>
                <a:spcPts val="7214"/>
              </a:lnSpc>
            </a:pPr>
            <a:r>
              <a:rPr lang="en-US" sz="6499">
                <a:solidFill>
                  <a:srgbClr val="63F1F9"/>
                </a:solidFill>
                <a:latin typeface="Bebas Neue Cyrillic"/>
                <a:ea typeface="Bebas Neue Cyrillic"/>
                <a:cs typeface="Bebas Neue Cyrillic"/>
                <a:sym typeface="Bebas Neue Cyrillic"/>
              </a:rPr>
              <a:t>NOTRE TEAM</a:t>
            </a:r>
          </a:p>
        </p:txBody>
      </p:sp>
      <p:sp>
        <p:nvSpPr>
          <p:cNvPr id="58" name="TextBox 58"/>
          <p:cNvSpPr txBox="1"/>
          <p:nvPr/>
        </p:nvSpPr>
        <p:spPr>
          <a:xfrm>
            <a:off x="5302378" y="7261693"/>
            <a:ext cx="2735520" cy="240665"/>
          </a:xfrm>
          <a:prstGeom prst="rect">
            <a:avLst/>
          </a:prstGeom>
        </p:spPr>
        <p:txBody>
          <a:bodyPr lIns="0" tIns="0" rIns="0" bIns="0" rtlCol="0" anchor="t">
            <a:spAutoFit/>
          </a:bodyPr>
          <a:lstStyle/>
          <a:p>
            <a:pPr algn="ctr">
              <a:lnSpc>
                <a:spcPts val="1960"/>
              </a:lnSpc>
              <a:spcBef>
                <a:spcPct val="0"/>
              </a:spcBef>
            </a:pPr>
            <a:r>
              <a:rPr lang="en-US" sz="1400" b="1">
                <a:solidFill>
                  <a:srgbClr val="63F1F9"/>
                </a:solidFill>
                <a:latin typeface="Open Sans 1 Bold"/>
                <a:ea typeface="Open Sans 1 Bold"/>
                <a:cs typeface="Open Sans 1 Bold"/>
                <a:sym typeface="Open Sans 1 Bold"/>
              </a:rPr>
              <a:t>Mehdi Berrada</a:t>
            </a:r>
          </a:p>
        </p:txBody>
      </p:sp>
      <p:sp>
        <p:nvSpPr>
          <p:cNvPr id="59" name="TextBox 59"/>
          <p:cNvSpPr txBox="1"/>
          <p:nvPr/>
        </p:nvSpPr>
        <p:spPr>
          <a:xfrm>
            <a:off x="5145386" y="7711833"/>
            <a:ext cx="3049503" cy="86042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Open Sans 1"/>
                <a:ea typeface="Open Sans 1"/>
                <a:cs typeface="Open Sans 1"/>
                <a:sym typeface="Open Sans 1"/>
              </a:rPr>
              <a:t>Responsable cyber-sécurité</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7546953" y="1854429"/>
            <a:ext cx="9499122" cy="3289071"/>
          </a:xfrm>
          <a:custGeom>
            <a:avLst/>
            <a:gdLst/>
            <a:ahLst/>
            <a:cxnLst/>
            <a:rect l="l" t="t" r="r" b="b"/>
            <a:pathLst>
              <a:path w="9499122" h="3289071">
                <a:moveTo>
                  <a:pt x="0" y="0"/>
                </a:moveTo>
                <a:lnTo>
                  <a:pt x="9499122" y="0"/>
                </a:lnTo>
                <a:lnTo>
                  <a:pt x="9499122" y="3289071"/>
                </a:lnTo>
                <a:lnTo>
                  <a:pt x="0" y="3289071"/>
                </a:lnTo>
                <a:lnTo>
                  <a:pt x="0" y="0"/>
                </a:lnTo>
                <a:close/>
              </a:path>
            </a:pathLst>
          </a:custGeom>
          <a:blipFill>
            <a:blip r:embed="rId2"/>
            <a:stretch>
              <a:fillRect/>
            </a:stretch>
          </a:blipFill>
        </p:spPr>
        <p:txBody>
          <a:bodyPr/>
          <a:lstStyle/>
          <a:p>
            <a:endParaRPr lang="fr-FR"/>
          </a:p>
        </p:txBody>
      </p:sp>
      <p:sp>
        <p:nvSpPr>
          <p:cNvPr id="12" name="Freeform 12"/>
          <p:cNvSpPr/>
          <p:nvPr/>
        </p:nvSpPr>
        <p:spPr>
          <a:xfrm>
            <a:off x="1998987" y="3745159"/>
            <a:ext cx="7197537" cy="4915623"/>
          </a:xfrm>
          <a:custGeom>
            <a:avLst/>
            <a:gdLst/>
            <a:ahLst/>
            <a:cxnLst/>
            <a:rect l="l" t="t" r="r" b="b"/>
            <a:pathLst>
              <a:path w="7197537" h="4915623">
                <a:moveTo>
                  <a:pt x="0" y="0"/>
                </a:moveTo>
                <a:lnTo>
                  <a:pt x="7197538" y="0"/>
                </a:lnTo>
                <a:lnTo>
                  <a:pt x="7197538" y="4915623"/>
                </a:lnTo>
                <a:lnTo>
                  <a:pt x="0" y="4915623"/>
                </a:lnTo>
                <a:lnTo>
                  <a:pt x="0" y="0"/>
                </a:lnTo>
                <a:close/>
              </a:path>
            </a:pathLst>
          </a:custGeom>
          <a:blipFill>
            <a:blip r:embed="rId3"/>
            <a:stretch>
              <a:fillRect/>
            </a:stretch>
          </a:blipFill>
        </p:spPr>
        <p:txBody>
          <a:bodyPr/>
          <a:lstStyle/>
          <a:p>
            <a:endParaRPr lang="fr-FR"/>
          </a:p>
        </p:txBody>
      </p:sp>
      <p:sp>
        <p:nvSpPr>
          <p:cNvPr id="13" name="Freeform 13"/>
          <p:cNvSpPr/>
          <p:nvPr/>
        </p:nvSpPr>
        <p:spPr>
          <a:xfrm>
            <a:off x="9669238" y="6202970"/>
            <a:ext cx="7376837" cy="1051396"/>
          </a:xfrm>
          <a:custGeom>
            <a:avLst/>
            <a:gdLst/>
            <a:ahLst/>
            <a:cxnLst/>
            <a:rect l="l" t="t" r="r" b="b"/>
            <a:pathLst>
              <a:path w="7376837" h="1051396">
                <a:moveTo>
                  <a:pt x="0" y="0"/>
                </a:moveTo>
                <a:lnTo>
                  <a:pt x="7376837" y="0"/>
                </a:lnTo>
                <a:lnTo>
                  <a:pt x="7376837" y="1051397"/>
                </a:lnTo>
                <a:lnTo>
                  <a:pt x="0" y="1051397"/>
                </a:lnTo>
                <a:lnTo>
                  <a:pt x="0" y="0"/>
                </a:lnTo>
                <a:close/>
              </a:path>
            </a:pathLst>
          </a:custGeom>
          <a:blipFill>
            <a:blip r:embed="rId4"/>
            <a:stretch>
              <a:fillRect t="-115" b="-115"/>
            </a:stretch>
          </a:blipFill>
        </p:spPr>
        <p:txBody>
          <a:bodyPr/>
          <a:lstStyle/>
          <a:p>
            <a:endParaRPr lang="fr-FR"/>
          </a:p>
        </p:txBody>
      </p:sp>
      <p:sp>
        <p:nvSpPr>
          <p:cNvPr id="14" name="TextBox 14"/>
          <p:cNvSpPr txBox="1"/>
          <p:nvPr/>
        </p:nvSpPr>
        <p:spPr>
          <a:xfrm>
            <a:off x="17866921"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20</a:t>
            </a:r>
          </a:p>
        </p:txBody>
      </p:sp>
      <p:sp>
        <p:nvSpPr>
          <p:cNvPr id="15" name="TextBox 15"/>
          <p:cNvSpPr txBox="1"/>
          <p:nvPr/>
        </p:nvSpPr>
        <p:spPr>
          <a:xfrm>
            <a:off x="1028700" y="1076325"/>
            <a:ext cx="4569056"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BUDJET DU PROJET</a:t>
            </a:r>
          </a:p>
        </p:txBody>
      </p:sp>
      <p:sp>
        <p:nvSpPr>
          <p:cNvPr id="16" name="Freeform 16"/>
          <p:cNvSpPr/>
          <p:nvPr/>
        </p:nvSpPr>
        <p:spPr>
          <a:xfrm>
            <a:off x="421079" y="378003"/>
            <a:ext cx="369804" cy="375263"/>
          </a:xfrm>
          <a:custGeom>
            <a:avLst/>
            <a:gdLst/>
            <a:ahLst/>
            <a:cxnLst/>
            <a:rect l="l" t="t" r="r" b="b"/>
            <a:pathLst>
              <a:path w="369804" h="375263">
                <a:moveTo>
                  <a:pt x="0" y="0"/>
                </a:moveTo>
                <a:lnTo>
                  <a:pt x="369805" y="0"/>
                </a:lnTo>
                <a:lnTo>
                  <a:pt x="369805" y="375263"/>
                </a:lnTo>
                <a:lnTo>
                  <a:pt x="0" y="37526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7" name="Freeform 17"/>
          <p:cNvSpPr/>
          <p:nvPr/>
        </p:nvSpPr>
        <p:spPr>
          <a:xfrm>
            <a:off x="552373" y="473107"/>
            <a:ext cx="107217" cy="145245"/>
          </a:xfrm>
          <a:custGeom>
            <a:avLst/>
            <a:gdLst/>
            <a:ahLst/>
            <a:cxnLst/>
            <a:rect l="l" t="t" r="r" b="b"/>
            <a:pathLst>
              <a:path w="107217" h="145245">
                <a:moveTo>
                  <a:pt x="0" y="0"/>
                </a:moveTo>
                <a:lnTo>
                  <a:pt x="107217" y="0"/>
                </a:lnTo>
                <a:lnTo>
                  <a:pt x="107217" y="145245"/>
                </a:lnTo>
                <a:lnTo>
                  <a:pt x="0" y="14524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8" name="TextBox 18"/>
          <p:cNvSpPr txBox="1"/>
          <p:nvPr/>
        </p:nvSpPr>
        <p:spPr>
          <a:xfrm>
            <a:off x="923449" y="444415"/>
            <a:ext cx="1303643" cy="203879"/>
          </a:xfrm>
          <a:prstGeom prst="rect">
            <a:avLst/>
          </a:prstGeom>
        </p:spPr>
        <p:txBody>
          <a:bodyPr lIns="0" tIns="0" rIns="0" bIns="0" rtlCol="0" anchor="t">
            <a:spAutoFit/>
          </a:bodyPr>
          <a:lstStyle/>
          <a:p>
            <a:pPr algn="l">
              <a:lnSpc>
                <a:spcPts val="1734"/>
              </a:lnSpc>
              <a:spcBef>
                <a:spcPct val="0"/>
              </a:spcBef>
            </a:pPr>
            <a:r>
              <a:rPr lang="en-US" sz="1238">
                <a:solidFill>
                  <a:srgbClr val="FFFFFF"/>
                </a:solidFill>
                <a:latin typeface="Open Sans 1"/>
                <a:ea typeface="Open Sans 1"/>
                <a:cs typeface="Open Sans 1"/>
                <a:sym typeface="Open Sans 1"/>
              </a:rPr>
              <a:t>SecureLink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15861082" y="2865636"/>
            <a:ext cx="1398218" cy="1398218"/>
          </a:xfrm>
          <a:custGeom>
            <a:avLst/>
            <a:gdLst/>
            <a:ahLst/>
            <a:cxnLst/>
            <a:rect l="l" t="t" r="r" b="b"/>
            <a:pathLst>
              <a:path w="1398218" h="1398218">
                <a:moveTo>
                  <a:pt x="0" y="0"/>
                </a:moveTo>
                <a:lnTo>
                  <a:pt x="1398218" y="0"/>
                </a:lnTo>
                <a:lnTo>
                  <a:pt x="1398218" y="1398219"/>
                </a:lnTo>
                <a:lnTo>
                  <a:pt x="0" y="1398219"/>
                </a:lnTo>
                <a:lnTo>
                  <a:pt x="0" y="0"/>
                </a:lnTo>
                <a:close/>
              </a:path>
            </a:pathLst>
          </a:custGeom>
          <a:blipFill>
            <a:blip r:embed="rId2"/>
            <a:stretch>
              <a:fillRect/>
            </a:stretch>
          </a:blipFill>
        </p:spPr>
        <p:txBody>
          <a:bodyPr/>
          <a:lstStyle/>
          <a:p>
            <a:endParaRPr lang="fr-FR"/>
          </a:p>
        </p:txBody>
      </p:sp>
      <p:sp>
        <p:nvSpPr>
          <p:cNvPr id="3" name="Freeform 3"/>
          <p:cNvSpPr/>
          <p:nvPr/>
        </p:nvSpPr>
        <p:spPr>
          <a:xfrm>
            <a:off x="15870660" y="4560358"/>
            <a:ext cx="1388640" cy="1388640"/>
          </a:xfrm>
          <a:custGeom>
            <a:avLst/>
            <a:gdLst/>
            <a:ahLst/>
            <a:cxnLst/>
            <a:rect l="l" t="t" r="r" b="b"/>
            <a:pathLst>
              <a:path w="1388640" h="1388640">
                <a:moveTo>
                  <a:pt x="0" y="0"/>
                </a:moveTo>
                <a:lnTo>
                  <a:pt x="1388640" y="0"/>
                </a:lnTo>
                <a:lnTo>
                  <a:pt x="1388640" y="1388640"/>
                </a:lnTo>
                <a:lnTo>
                  <a:pt x="0" y="1388640"/>
                </a:lnTo>
                <a:lnTo>
                  <a:pt x="0" y="0"/>
                </a:lnTo>
                <a:close/>
              </a:path>
            </a:pathLst>
          </a:custGeom>
          <a:blipFill>
            <a:blip r:embed="rId3"/>
            <a:stretch>
              <a:fillRect/>
            </a:stretch>
          </a:blipFill>
        </p:spPr>
        <p:txBody>
          <a:bodyPr/>
          <a:lstStyle/>
          <a:p>
            <a:endParaRPr lang="fr-FR"/>
          </a:p>
        </p:txBody>
      </p:sp>
      <p:sp>
        <p:nvSpPr>
          <p:cNvPr id="4" name="Freeform 4"/>
          <p:cNvSpPr/>
          <p:nvPr/>
        </p:nvSpPr>
        <p:spPr>
          <a:xfrm>
            <a:off x="15710349" y="6244273"/>
            <a:ext cx="1548951" cy="1358614"/>
          </a:xfrm>
          <a:custGeom>
            <a:avLst/>
            <a:gdLst/>
            <a:ahLst/>
            <a:cxnLst/>
            <a:rect l="l" t="t" r="r" b="b"/>
            <a:pathLst>
              <a:path w="1548951" h="1358614">
                <a:moveTo>
                  <a:pt x="0" y="0"/>
                </a:moveTo>
                <a:lnTo>
                  <a:pt x="1548951" y="0"/>
                </a:lnTo>
                <a:lnTo>
                  <a:pt x="1548951" y="1358614"/>
                </a:lnTo>
                <a:lnTo>
                  <a:pt x="0" y="1358614"/>
                </a:lnTo>
                <a:lnTo>
                  <a:pt x="0" y="0"/>
                </a:lnTo>
                <a:close/>
              </a:path>
            </a:pathLst>
          </a:custGeom>
          <a:blipFill>
            <a:blip r:embed="rId4"/>
            <a:stretch>
              <a:fillRect/>
            </a:stretch>
          </a:blipFill>
        </p:spPr>
        <p:txBody>
          <a:bodyPr/>
          <a:lstStyle/>
          <a:p>
            <a:endParaRPr lang="fr-FR"/>
          </a:p>
        </p:txBody>
      </p:sp>
      <p:sp>
        <p:nvSpPr>
          <p:cNvPr id="5" name="Freeform 5"/>
          <p:cNvSpPr/>
          <p:nvPr/>
        </p:nvSpPr>
        <p:spPr>
          <a:xfrm>
            <a:off x="15662287" y="7898162"/>
            <a:ext cx="1597013" cy="1597013"/>
          </a:xfrm>
          <a:custGeom>
            <a:avLst/>
            <a:gdLst/>
            <a:ahLst/>
            <a:cxnLst/>
            <a:rect l="l" t="t" r="r" b="b"/>
            <a:pathLst>
              <a:path w="1597013" h="1597013">
                <a:moveTo>
                  <a:pt x="0" y="0"/>
                </a:moveTo>
                <a:lnTo>
                  <a:pt x="1597013" y="0"/>
                </a:lnTo>
                <a:lnTo>
                  <a:pt x="1597013" y="1597013"/>
                </a:lnTo>
                <a:lnTo>
                  <a:pt x="0" y="1597013"/>
                </a:lnTo>
                <a:lnTo>
                  <a:pt x="0" y="0"/>
                </a:lnTo>
                <a:close/>
              </a:path>
            </a:pathLst>
          </a:custGeom>
          <a:blipFill>
            <a:blip r:embed="rId5"/>
            <a:stretch>
              <a:fillRect/>
            </a:stretch>
          </a:blipFill>
        </p:spPr>
        <p:txBody>
          <a:bodyPr/>
          <a:lstStyle/>
          <a:p>
            <a:endParaRPr lang="fr-FR"/>
          </a:p>
        </p:txBody>
      </p:sp>
      <p:sp>
        <p:nvSpPr>
          <p:cNvPr id="6" name="TextBox 6"/>
          <p:cNvSpPr txBox="1"/>
          <p:nvPr/>
        </p:nvSpPr>
        <p:spPr>
          <a:xfrm>
            <a:off x="1434598" y="3638556"/>
            <a:ext cx="4626620"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2 Bold"/>
                <a:ea typeface="Open Sans 2 Bold"/>
                <a:cs typeface="Open Sans 2 Bold"/>
                <a:sym typeface="Open Sans 2 Bold"/>
              </a:rPr>
              <a:t>Compétences </a:t>
            </a:r>
          </a:p>
        </p:txBody>
      </p:sp>
      <p:sp>
        <p:nvSpPr>
          <p:cNvPr id="7" name="TextBox 7"/>
          <p:cNvSpPr txBox="1"/>
          <p:nvPr/>
        </p:nvSpPr>
        <p:spPr>
          <a:xfrm>
            <a:off x="228600" y="4778887"/>
            <a:ext cx="8230195" cy="887095"/>
          </a:xfrm>
          <a:prstGeom prst="rect">
            <a:avLst/>
          </a:prstGeom>
        </p:spPr>
        <p:txBody>
          <a:bodyPr lIns="0" tIns="0" rIns="0" bIns="0" rtlCol="0" anchor="t">
            <a:spAutoFit/>
          </a:bodyPr>
          <a:lstStyle/>
          <a:p>
            <a:pPr algn="ctr">
              <a:lnSpc>
                <a:spcPts val="7279"/>
              </a:lnSpc>
            </a:pPr>
            <a:r>
              <a:rPr lang="en-US" sz="5199" b="1" dirty="0">
                <a:solidFill>
                  <a:srgbClr val="FFFFFF"/>
                </a:solidFill>
                <a:latin typeface="Open Sans 2 Bold"/>
                <a:ea typeface="Open Sans 2 Bold"/>
                <a:cs typeface="Open Sans 2 Bold"/>
                <a:sym typeface="Open Sans 2 Bold"/>
              </a:rPr>
              <a:t>Structuration des </a:t>
            </a:r>
            <a:r>
              <a:rPr lang="en-US" sz="5199" b="1" dirty="0" err="1">
                <a:solidFill>
                  <a:srgbClr val="FFFFFF"/>
                </a:solidFill>
                <a:latin typeface="Open Sans 2 Bold"/>
                <a:ea typeface="Open Sans 2 Bold"/>
                <a:cs typeface="Open Sans 2 Bold"/>
                <a:sym typeface="Open Sans 2 Bold"/>
              </a:rPr>
              <a:t>heures</a:t>
            </a:r>
            <a:endParaRPr lang="en-US" sz="5199" b="1" dirty="0">
              <a:solidFill>
                <a:srgbClr val="FFFFFF"/>
              </a:solidFill>
              <a:latin typeface="Open Sans 2 Bold"/>
              <a:ea typeface="Open Sans 2 Bold"/>
              <a:cs typeface="Open Sans 2 Bold"/>
              <a:sym typeface="Open Sans 2 Bold"/>
            </a:endParaRPr>
          </a:p>
        </p:txBody>
      </p:sp>
      <p:sp>
        <p:nvSpPr>
          <p:cNvPr id="9" name="TextBox 9"/>
          <p:cNvSpPr txBox="1"/>
          <p:nvPr/>
        </p:nvSpPr>
        <p:spPr>
          <a:xfrm>
            <a:off x="1434598" y="6519222"/>
            <a:ext cx="2767905" cy="887095"/>
          </a:xfrm>
          <a:prstGeom prst="rect">
            <a:avLst/>
          </a:prstGeom>
        </p:spPr>
        <p:txBody>
          <a:bodyPr lIns="0" tIns="0" rIns="0" bIns="0" rtlCol="0" anchor="t">
            <a:spAutoFit/>
          </a:bodyPr>
          <a:lstStyle/>
          <a:p>
            <a:pPr algn="ctr">
              <a:lnSpc>
                <a:spcPts val="7279"/>
              </a:lnSpc>
            </a:pPr>
            <a:r>
              <a:rPr lang="en-US" sz="5199" b="1" dirty="0" err="1">
                <a:solidFill>
                  <a:srgbClr val="FFFFFF"/>
                </a:solidFill>
                <a:latin typeface="Open Sans 2 Bold"/>
                <a:ea typeface="Open Sans 2 Bold"/>
                <a:cs typeface="Open Sans 2 Bold"/>
                <a:sym typeface="Open Sans 2 Bold"/>
              </a:rPr>
              <a:t>L’équipe</a:t>
            </a:r>
            <a:endParaRPr lang="en-US" sz="5199" b="1" dirty="0">
              <a:solidFill>
                <a:srgbClr val="FFFFFF"/>
              </a:solidFill>
              <a:latin typeface="Open Sans 2 Bold"/>
              <a:ea typeface="Open Sans 2 Bold"/>
              <a:cs typeface="Open Sans 2 Bold"/>
              <a:sym typeface="Open Sans 2 Bold"/>
            </a:endParaRPr>
          </a:p>
        </p:txBody>
      </p:sp>
      <p:sp>
        <p:nvSpPr>
          <p:cNvPr id="10" name="TextBox 10"/>
          <p:cNvSpPr txBox="1"/>
          <p:nvPr/>
        </p:nvSpPr>
        <p:spPr>
          <a:xfrm>
            <a:off x="980640" y="1076325"/>
            <a:ext cx="4569056"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NOTRE RESSENTI</a:t>
            </a:r>
          </a:p>
        </p:txBody>
      </p:sp>
      <p:grpSp>
        <p:nvGrpSpPr>
          <p:cNvPr id="11" name="Group 11"/>
          <p:cNvGrpSpPr/>
          <p:nvPr/>
        </p:nvGrpSpPr>
        <p:grpSpPr>
          <a:xfrm>
            <a:off x="17700007" y="8660782"/>
            <a:ext cx="597518" cy="597518"/>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7866921"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21</a:t>
            </a:r>
          </a:p>
        </p:txBody>
      </p:sp>
      <p:sp>
        <p:nvSpPr>
          <p:cNvPr id="15" name="Freeform 15"/>
          <p:cNvSpPr/>
          <p:nvPr/>
        </p:nvSpPr>
        <p:spPr>
          <a:xfrm>
            <a:off x="421079" y="378003"/>
            <a:ext cx="369804" cy="375263"/>
          </a:xfrm>
          <a:custGeom>
            <a:avLst/>
            <a:gdLst/>
            <a:ahLst/>
            <a:cxnLst/>
            <a:rect l="l" t="t" r="r" b="b"/>
            <a:pathLst>
              <a:path w="369804" h="375263">
                <a:moveTo>
                  <a:pt x="0" y="0"/>
                </a:moveTo>
                <a:lnTo>
                  <a:pt x="369805" y="0"/>
                </a:lnTo>
                <a:lnTo>
                  <a:pt x="369805" y="375263"/>
                </a:lnTo>
                <a:lnTo>
                  <a:pt x="0" y="375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Freeform 16"/>
          <p:cNvSpPr/>
          <p:nvPr/>
        </p:nvSpPr>
        <p:spPr>
          <a:xfrm>
            <a:off x="552373" y="473107"/>
            <a:ext cx="107217" cy="145245"/>
          </a:xfrm>
          <a:custGeom>
            <a:avLst/>
            <a:gdLst/>
            <a:ahLst/>
            <a:cxnLst/>
            <a:rect l="l" t="t" r="r" b="b"/>
            <a:pathLst>
              <a:path w="107217" h="145245">
                <a:moveTo>
                  <a:pt x="0" y="0"/>
                </a:moveTo>
                <a:lnTo>
                  <a:pt x="107217" y="0"/>
                </a:lnTo>
                <a:lnTo>
                  <a:pt x="107217" y="145245"/>
                </a:lnTo>
                <a:lnTo>
                  <a:pt x="0" y="1452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17" name="TextBox 17"/>
          <p:cNvSpPr txBox="1"/>
          <p:nvPr/>
        </p:nvSpPr>
        <p:spPr>
          <a:xfrm>
            <a:off x="923449" y="444415"/>
            <a:ext cx="1303643" cy="203879"/>
          </a:xfrm>
          <a:prstGeom prst="rect">
            <a:avLst/>
          </a:prstGeom>
        </p:spPr>
        <p:txBody>
          <a:bodyPr lIns="0" tIns="0" rIns="0" bIns="0" rtlCol="0" anchor="t">
            <a:spAutoFit/>
          </a:bodyPr>
          <a:lstStyle/>
          <a:p>
            <a:pPr algn="l">
              <a:lnSpc>
                <a:spcPts val="1734"/>
              </a:lnSpc>
              <a:spcBef>
                <a:spcPct val="0"/>
              </a:spcBef>
            </a:pPr>
            <a:r>
              <a:rPr lang="en-US" sz="1238">
                <a:solidFill>
                  <a:srgbClr val="FFFFFF"/>
                </a:solidFill>
                <a:latin typeface="Open Sans 1"/>
                <a:ea typeface="Open Sans 1"/>
                <a:cs typeface="Open Sans 1"/>
                <a:sym typeface="Open Sans 1"/>
              </a:rPr>
              <a:t>SecureLink</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3" name="Freeform 3"/>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3810000" y="3822980"/>
            <a:ext cx="8436296" cy="4745417"/>
          </a:xfrm>
          <a:prstGeom prst="rect">
            <a:avLst/>
          </a:prstGeom>
        </p:spPr>
      </p:pic>
      <p:sp>
        <p:nvSpPr>
          <p:cNvPr id="5" name="TextBox 5"/>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SecureLink</a:t>
            </a:r>
          </a:p>
        </p:txBody>
      </p:sp>
      <p:sp>
        <p:nvSpPr>
          <p:cNvPr id="6" name="TextBox 6"/>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22</a:t>
            </a:r>
          </a:p>
        </p:txBody>
      </p:sp>
      <p:sp>
        <p:nvSpPr>
          <p:cNvPr id="7" name="TextBox 7"/>
          <p:cNvSpPr txBox="1"/>
          <p:nvPr/>
        </p:nvSpPr>
        <p:spPr>
          <a:xfrm>
            <a:off x="3106282" y="1640267"/>
            <a:ext cx="13146582" cy="2076450"/>
          </a:xfrm>
          <a:prstGeom prst="rect">
            <a:avLst/>
          </a:prstGeom>
        </p:spPr>
        <p:txBody>
          <a:bodyPr lIns="0" tIns="0" rIns="0" bIns="0" rtlCol="0" anchor="t">
            <a:spAutoFit/>
          </a:bodyPr>
          <a:lstStyle/>
          <a:p>
            <a:pPr algn="ctr">
              <a:lnSpc>
                <a:spcPts val="16800"/>
              </a:lnSpc>
              <a:spcBef>
                <a:spcPct val="0"/>
              </a:spcBef>
            </a:pPr>
            <a:r>
              <a:rPr lang="en-US" sz="12000" dirty="0">
                <a:solidFill>
                  <a:srgbClr val="63F1F9"/>
                </a:solidFill>
                <a:latin typeface="Bebas Neue Cyrillic"/>
                <a:ea typeface="Bebas Neue Cyrillic"/>
                <a:cs typeface="Bebas Neue Cyrillic"/>
                <a:sym typeface="Bebas Neue Cyrillic"/>
              </a:rPr>
              <a:t>MERCI DE VOTRE ÉCOUTE</a:t>
            </a:r>
          </a:p>
        </p:txBody>
      </p:sp>
      <p:sp>
        <p:nvSpPr>
          <p:cNvPr id="10" name="ZoneTexte 9">
            <a:extLst>
              <a:ext uri="{FF2B5EF4-FFF2-40B4-BE49-F238E27FC236}">
                <a16:creationId xmlns:a16="http://schemas.microsoft.com/office/drawing/2014/main" id="{5A0CC11B-8167-B6B1-D80F-23333C0493AC}"/>
              </a:ext>
            </a:extLst>
          </p:cNvPr>
          <p:cNvSpPr txBox="1"/>
          <p:nvPr/>
        </p:nvSpPr>
        <p:spPr>
          <a:xfrm>
            <a:off x="783470" y="4225085"/>
            <a:ext cx="7092806" cy="1970604"/>
          </a:xfrm>
          <a:prstGeom prst="rect">
            <a:avLst/>
          </a:prstGeom>
          <a:noFill/>
        </p:spPr>
        <p:txBody>
          <a:bodyPr wrap="square">
            <a:spAutoFit/>
          </a:bodyPr>
          <a:lstStyle/>
          <a:p>
            <a:pPr algn="ctr">
              <a:lnSpc>
                <a:spcPts val="16800"/>
              </a:lnSpc>
              <a:spcBef>
                <a:spcPct val="0"/>
              </a:spcBef>
            </a:pPr>
            <a:endParaRPr lang="en-US" sz="9600" dirty="0">
              <a:solidFill>
                <a:srgbClr val="63F1F9"/>
              </a:solidFill>
              <a:latin typeface="Bebas Neue Cyrillic"/>
              <a:ea typeface="Bebas Neue Cyrillic"/>
              <a:cs typeface="Bebas Neue Cyrillic"/>
              <a:sym typeface="Bebas Neue Cyrillic"/>
            </a:endParaRP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sp>
        <p:nvSpPr>
          <p:cNvPr id="2" name="TextBox 2"/>
          <p:cNvSpPr txBox="1"/>
          <p:nvPr/>
        </p:nvSpPr>
        <p:spPr>
          <a:xfrm>
            <a:off x="1028700" y="1085850"/>
            <a:ext cx="3862224" cy="1189099"/>
          </a:xfrm>
          <a:prstGeom prst="rect">
            <a:avLst/>
          </a:prstGeom>
        </p:spPr>
        <p:txBody>
          <a:bodyPr lIns="0" tIns="0" rIns="0" bIns="0" rtlCol="0" anchor="t">
            <a:spAutoFit/>
          </a:bodyPr>
          <a:lstStyle/>
          <a:p>
            <a:pPr algn="l">
              <a:lnSpc>
                <a:spcPts val="9101"/>
              </a:lnSpc>
            </a:pPr>
            <a:r>
              <a:rPr lang="en-US" sz="8199">
                <a:solidFill>
                  <a:srgbClr val="63F1F9"/>
                </a:solidFill>
                <a:latin typeface="Bebas Neue Cyrillic"/>
                <a:ea typeface="Bebas Neue Cyrillic"/>
                <a:cs typeface="Bebas Neue Cyrillic"/>
                <a:sym typeface="Bebas Neue Cyrillic"/>
              </a:rPr>
              <a:t>SOMMAIRE</a:t>
            </a:r>
          </a:p>
        </p:txBody>
      </p:sp>
      <p:grpSp>
        <p:nvGrpSpPr>
          <p:cNvPr id="3" name="Group 3"/>
          <p:cNvGrpSpPr/>
          <p:nvPr/>
        </p:nvGrpSpPr>
        <p:grpSpPr>
          <a:xfrm rot="-2700000">
            <a:off x="4303981" y="2712510"/>
            <a:ext cx="4658241" cy="4003176"/>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5" name="TextBox 5"/>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2700000">
            <a:off x="-1671540" y="4468325"/>
            <a:ext cx="11023498" cy="6103235"/>
            <a:chOff x="0" y="0"/>
            <a:chExt cx="1261612" cy="698500"/>
          </a:xfrm>
        </p:grpSpPr>
        <p:sp>
          <p:nvSpPr>
            <p:cNvPr id="7" name="Freeform 7"/>
            <p:cNvSpPr/>
            <p:nvPr/>
          </p:nvSpPr>
          <p:spPr>
            <a:xfrm>
              <a:off x="0" y="0"/>
              <a:ext cx="1261612" cy="698500"/>
            </a:xfrm>
            <a:custGeom>
              <a:avLst/>
              <a:gdLst/>
              <a:ahLst/>
              <a:cxnLst/>
              <a:rect l="l" t="t" r="r" b="b"/>
              <a:pathLst>
                <a:path w="1261612" h="698500">
                  <a:moveTo>
                    <a:pt x="1261612" y="349250"/>
                  </a:moveTo>
                  <a:lnTo>
                    <a:pt x="1058412" y="698500"/>
                  </a:lnTo>
                  <a:lnTo>
                    <a:pt x="203200" y="698500"/>
                  </a:lnTo>
                  <a:lnTo>
                    <a:pt x="0" y="349250"/>
                  </a:lnTo>
                  <a:lnTo>
                    <a:pt x="203200" y="0"/>
                  </a:lnTo>
                  <a:lnTo>
                    <a:pt x="1058412" y="0"/>
                  </a:lnTo>
                  <a:lnTo>
                    <a:pt x="1261612" y="349250"/>
                  </a:lnTo>
                  <a:close/>
                </a:path>
              </a:pathLst>
            </a:custGeom>
            <a:blipFill>
              <a:blip r:embed="rId2"/>
              <a:stretch>
                <a:fillRect t="-4185" b="-4185"/>
              </a:stretch>
            </a:blipFill>
          </p:spPr>
          <p:txBody>
            <a:bodyPr/>
            <a:lstStyle/>
            <a:p>
              <a:endParaRPr lang="fr-FR"/>
            </a:p>
          </p:txBody>
        </p:sp>
      </p:grpSp>
      <p:grpSp>
        <p:nvGrpSpPr>
          <p:cNvPr id="8" name="Group 8"/>
          <p:cNvGrpSpPr/>
          <p:nvPr/>
        </p:nvGrpSpPr>
        <p:grpSpPr>
          <a:xfrm>
            <a:off x="10458862" y="4545777"/>
            <a:ext cx="597723" cy="597723"/>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1818585" y="4713157"/>
            <a:ext cx="4299868" cy="372745"/>
          </a:xfrm>
          <a:prstGeom prst="rect">
            <a:avLst/>
          </a:prstGeom>
        </p:spPr>
        <p:txBody>
          <a:bodyPr lIns="0" tIns="0" rIns="0" bIns="0" rtlCol="0" anchor="t">
            <a:spAutoFit/>
          </a:bodyPr>
          <a:lstStyle/>
          <a:p>
            <a:pPr algn="l">
              <a:lnSpc>
                <a:spcPts val="3079"/>
              </a:lnSpc>
              <a:spcBef>
                <a:spcPct val="0"/>
              </a:spcBef>
            </a:pPr>
            <a:r>
              <a:rPr lang="en-US" sz="2199" b="1">
                <a:solidFill>
                  <a:srgbClr val="FFFFFF"/>
                </a:solidFill>
                <a:latin typeface="Open Sans 1 Bold"/>
                <a:ea typeface="Open Sans 1 Bold"/>
                <a:cs typeface="Open Sans 1 Bold"/>
                <a:sym typeface="Open Sans 1 Bold"/>
              </a:rPr>
              <a:t>Application de gestion</a:t>
            </a:r>
          </a:p>
        </p:txBody>
      </p:sp>
      <p:grpSp>
        <p:nvGrpSpPr>
          <p:cNvPr id="12" name="Group 12"/>
          <p:cNvGrpSpPr/>
          <p:nvPr/>
        </p:nvGrpSpPr>
        <p:grpSpPr>
          <a:xfrm>
            <a:off x="10458862" y="5733946"/>
            <a:ext cx="597723" cy="597723"/>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1818585" y="5901327"/>
            <a:ext cx="4299868" cy="372745"/>
          </a:xfrm>
          <a:prstGeom prst="rect">
            <a:avLst/>
          </a:prstGeom>
        </p:spPr>
        <p:txBody>
          <a:bodyPr lIns="0" tIns="0" rIns="0" bIns="0" rtlCol="0" anchor="t">
            <a:spAutoFit/>
          </a:bodyPr>
          <a:lstStyle/>
          <a:p>
            <a:pPr algn="l">
              <a:lnSpc>
                <a:spcPts val="3079"/>
              </a:lnSpc>
              <a:spcBef>
                <a:spcPct val="0"/>
              </a:spcBef>
            </a:pPr>
            <a:r>
              <a:rPr lang="en-US" sz="2199" b="1">
                <a:solidFill>
                  <a:srgbClr val="FFFFFF"/>
                </a:solidFill>
                <a:latin typeface="Open Sans 1 Bold"/>
                <a:ea typeface="Open Sans 1 Bold"/>
                <a:cs typeface="Open Sans 1 Bold"/>
                <a:sym typeface="Open Sans 1 Bold"/>
              </a:rPr>
              <a:t>Éléments supplémentaires</a:t>
            </a:r>
          </a:p>
        </p:txBody>
      </p:sp>
      <p:grpSp>
        <p:nvGrpSpPr>
          <p:cNvPr id="16" name="Group 16"/>
          <p:cNvGrpSpPr/>
          <p:nvPr/>
        </p:nvGrpSpPr>
        <p:grpSpPr>
          <a:xfrm>
            <a:off x="10458862" y="1780260"/>
            <a:ext cx="597723" cy="597723"/>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1818585" y="1947640"/>
            <a:ext cx="4299868" cy="372745"/>
          </a:xfrm>
          <a:prstGeom prst="rect">
            <a:avLst/>
          </a:prstGeom>
        </p:spPr>
        <p:txBody>
          <a:bodyPr lIns="0" tIns="0" rIns="0" bIns="0" rtlCol="0" anchor="t">
            <a:spAutoFit/>
          </a:bodyPr>
          <a:lstStyle/>
          <a:p>
            <a:pPr algn="l">
              <a:lnSpc>
                <a:spcPts val="3079"/>
              </a:lnSpc>
              <a:spcBef>
                <a:spcPct val="0"/>
              </a:spcBef>
            </a:pPr>
            <a:r>
              <a:rPr lang="en-US" sz="2199" b="1">
                <a:solidFill>
                  <a:srgbClr val="FFFFFF"/>
                </a:solidFill>
                <a:latin typeface="Open Sans 1 Bold"/>
                <a:ea typeface="Open Sans 1 Bold"/>
                <a:cs typeface="Open Sans 1 Bold"/>
                <a:sym typeface="Open Sans 1 Bold"/>
              </a:rPr>
              <a:t>Outils de gestion</a:t>
            </a:r>
          </a:p>
        </p:txBody>
      </p:sp>
      <p:grpSp>
        <p:nvGrpSpPr>
          <p:cNvPr id="20" name="Group 20"/>
          <p:cNvGrpSpPr/>
          <p:nvPr/>
        </p:nvGrpSpPr>
        <p:grpSpPr>
          <a:xfrm>
            <a:off x="10458862" y="2702630"/>
            <a:ext cx="597723" cy="597723"/>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1818585" y="2870010"/>
            <a:ext cx="4299868" cy="372745"/>
          </a:xfrm>
          <a:prstGeom prst="rect">
            <a:avLst/>
          </a:prstGeom>
        </p:spPr>
        <p:txBody>
          <a:bodyPr lIns="0" tIns="0" rIns="0" bIns="0" rtlCol="0" anchor="t">
            <a:spAutoFit/>
          </a:bodyPr>
          <a:lstStyle/>
          <a:p>
            <a:pPr algn="l">
              <a:lnSpc>
                <a:spcPts val="3079"/>
              </a:lnSpc>
              <a:spcBef>
                <a:spcPct val="0"/>
              </a:spcBef>
            </a:pPr>
            <a:r>
              <a:rPr lang="en-US" sz="2199" b="1">
                <a:solidFill>
                  <a:srgbClr val="FFFFFF"/>
                </a:solidFill>
                <a:latin typeface="Open Sans 1 Bold"/>
                <a:ea typeface="Open Sans 1 Bold"/>
                <a:cs typeface="Open Sans 1 Bold"/>
                <a:sym typeface="Open Sans 1 Bold"/>
              </a:rPr>
              <a:t>Schéma du réseau</a:t>
            </a:r>
          </a:p>
        </p:txBody>
      </p:sp>
      <p:grpSp>
        <p:nvGrpSpPr>
          <p:cNvPr id="24" name="Group 24"/>
          <p:cNvGrpSpPr/>
          <p:nvPr/>
        </p:nvGrpSpPr>
        <p:grpSpPr>
          <a:xfrm>
            <a:off x="10458862" y="3624203"/>
            <a:ext cx="597723" cy="597723"/>
            <a:chOff x="0" y="0"/>
            <a:chExt cx="812800" cy="812800"/>
          </a:xfrm>
        </p:grpSpPr>
        <p:sp>
          <p:nvSpPr>
            <p:cNvPr id="25" name="Freeform 2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1818585" y="3791584"/>
            <a:ext cx="4299868" cy="372745"/>
          </a:xfrm>
          <a:prstGeom prst="rect">
            <a:avLst/>
          </a:prstGeom>
        </p:spPr>
        <p:txBody>
          <a:bodyPr lIns="0" tIns="0" rIns="0" bIns="0" rtlCol="0" anchor="t">
            <a:spAutoFit/>
          </a:bodyPr>
          <a:lstStyle/>
          <a:p>
            <a:pPr algn="l">
              <a:lnSpc>
                <a:spcPts val="3079"/>
              </a:lnSpc>
              <a:spcBef>
                <a:spcPct val="0"/>
              </a:spcBef>
            </a:pPr>
            <a:r>
              <a:rPr lang="en-US" sz="2199" b="1">
                <a:solidFill>
                  <a:srgbClr val="FFFFFF"/>
                </a:solidFill>
                <a:latin typeface="Open Sans 1 Bold"/>
                <a:ea typeface="Open Sans 1 Bold"/>
                <a:cs typeface="Open Sans 1 Bold"/>
                <a:sym typeface="Open Sans 1 Bold"/>
              </a:rPr>
              <a:t>Stormshield</a:t>
            </a:r>
          </a:p>
        </p:txBody>
      </p:sp>
      <p:grpSp>
        <p:nvGrpSpPr>
          <p:cNvPr id="28" name="Group 28"/>
          <p:cNvGrpSpPr/>
          <p:nvPr/>
        </p:nvGrpSpPr>
        <p:grpSpPr>
          <a:xfrm>
            <a:off x="10458862" y="6655520"/>
            <a:ext cx="597723" cy="597723"/>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30" name="TextBox 3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11818585" y="6822900"/>
            <a:ext cx="4299868" cy="372745"/>
          </a:xfrm>
          <a:prstGeom prst="rect">
            <a:avLst/>
          </a:prstGeom>
        </p:spPr>
        <p:txBody>
          <a:bodyPr lIns="0" tIns="0" rIns="0" bIns="0" rtlCol="0" anchor="t">
            <a:spAutoFit/>
          </a:bodyPr>
          <a:lstStyle/>
          <a:p>
            <a:pPr algn="l">
              <a:lnSpc>
                <a:spcPts val="3079"/>
              </a:lnSpc>
              <a:spcBef>
                <a:spcPct val="0"/>
              </a:spcBef>
            </a:pPr>
            <a:r>
              <a:rPr lang="en-US" sz="2199" b="1">
                <a:solidFill>
                  <a:srgbClr val="FFFFFF"/>
                </a:solidFill>
                <a:latin typeface="Open Sans 1 Bold"/>
                <a:ea typeface="Open Sans 1 Bold"/>
                <a:cs typeface="Open Sans 1 Bold"/>
                <a:sym typeface="Open Sans 1 Bold"/>
              </a:rPr>
              <a:t>Internet des objets</a:t>
            </a:r>
          </a:p>
        </p:txBody>
      </p:sp>
      <p:grpSp>
        <p:nvGrpSpPr>
          <p:cNvPr id="32" name="Group 32"/>
          <p:cNvGrpSpPr/>
          <p:nvPr/>
        </p:nvGrpSpPr>
        <p:grpSpPr>
          <a:xfrm>
            <a:off x="10458862" y="7786643"/>
            <a:ext cx="597723" cy="597723"/>
            <a:chOff x="0" y="0"/>
            <a:chExt cx="812800" cy="812800"/>
          </a:xfrm>
        </p:grpSpPr>
        <p:sp>
          <p:nvSpPr>
            <p:cNvPr id="33"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34" name="TextBox 3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11818585" y="7880082"/>
            <a:ext cx="4299868" cy="372745"/>
          </a:xfrm>
          <a:prstGeom prst="rect">
            <a:avLst/>
          </a:prstGeom>
        </p:spPr>
        <p:txBody>
          <a:bodyPr lIns="0" tIns="0" rIns="0" bIns="0" rtlCol="0" anchor="t">
            <a:spAutoFit/>
          </a:bodyPr>
          <a:lstStyle/>
          <a:p>
            <a:pPr algn="l">
              <a:lnSpc>
                <a:spcPts val="3079"/>
              </a:lnSpc>
              <a:spcBef>
                <a:spcPct val="0"/>
              </a:spcBef>
            </a:pPr>
            <a:r>
              <a:rPr lang="en-US" sz="2199" b="1">
                <a:solidFill>
                  <a:srgbClr val="FFFFFF"/>
                </a:solidFill>
                <a:latin typeface="Open Sans 1 Bold"/>
                <a:ea typeface="Open Sans 1 Bold"/>
                <a:cs typeface="Open Sans 1 Bold"/>
                <a:sym typeface="Open Sans 1 Bold"/>
              </a:rPr>
              <a:t>Budget du projet</a:t>
            </a:r>
          </a:p>
        </p:txBody>
      </p:sp>
      <p:grpSp>
        <p:nvGrpSpPr>
          <p:cNvPr id="36" name="Group 36"/>
          <p:cNvGrpSpPr/>
          <p:nvPr/>
        </p:nvGrpSpPr>
        <p:grpSpPr>
          <a:xfrm>
            <a:off x="10458862" y="8708216"/>
            <a:ext cx="597723" cy="597723"/>
            <a:chOff x="0" y="0"/>
            <a:chExt cx="812800" cy="812800"/>
          </a:xfrm>
        </p:grpSpPr>
        <p:sp>
          <p:nvSpPr>
            <p:cNvPr id="37" name="Freeform 3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38" name="TextBox 3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11818585" y="8801655"/>
            <a:ext cx="4299868" cy="372745"/>
          </a:xfrm>
          <a:prstGeom prst="rect">
            <a:avLst/>
          </a:prstGeom>
        </p:spPr>
        <p:txBody>
          <a:bodyPr lIns="0" tIns="0" rIns="0" bIns="0" rtlCol="0" anchor="t">
            <a:spAutoFit/>
          </a:bodyPr>
          <a:lstStyle/>
          <a:p>
            <a:pPr algn="l">
              <a:lnSpc>
                <a:spcPts val="3079"/>
              </a:lnSpc>
              <a:spcBef>
                <a:spcPct val="0"/>
              </a:spcBef>
            </a:pPr>
            <a:r>
              <a:rPr lang="en-US" sz="2199" b="1">
                <a:solidFill>
                  <a:srgbClr val="FFFFFF"/>
                </a:solidFill>
                <a:latin typeface="Open Sans 1 Bold"/>
                <a:ea typeface="Open Sans 1 Bold"/>
                <a:cs typeface="Open Sans 1 Bold"/>
                <a:sym typeface="Open Sans 1 Bold"/>
              </a:rPr>
              <a:t>Conclusion</a:t>
            </a:r>
          </a:p>
        </p:txBody>
      </p:sp>
      <p:grpSp>
        <p:nvGrpSpPr>
          <p:cNvPr id="40" name="Group 40"/>
          <p:cNvGrpSpPr/>
          <p:nvPr/>
        </p:nvGrpSpPr>
        <p:grpSpPr>
          <a:xfrm>
            <a:off x="17690482" y="8660782"/>
            <a:ext cx="597518" cy="597518"/>
            <a:chOff x="0" y="0"/>
            <a:chExt cx="812800" cy="812800"/>
          </a:xfrm>
        </p:grpSpPr>
        <p:sp>
          <p:nvSpPr>
            <p:cNvPr id="41" name="Freeform 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2" name="TextBox 4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03</a:t>
            </a:r>
          </a:p>
        </p:txBody>
      </p:sp>
      <p:sp>
        <p:nvSpPr>
          <p:cNvPr id="44" name="Freeform 44"/>
          <p:cNvSpPr/>
          <p:nvPr/>
        </p:nvSpPr>
        <p:spPr>
          <a:xfrm>
            <a:off x="421079" y="378003"/>
            <a:ext cx="369804" cy="375263"/>
          </a:xfrm>
          <a:custGeom>
            <a:avLst/>
            <a:gdLst/>
            <a:ahLst/>
            <a:cxnLst/>
            <a:rect l="l" t="t" r="r" b="b"/>
            <a:pathLst>
              <a:path w="369804" h="375263">
                <a:moveTo>
                  <a:pt x="0" y="0"/>
                </a:moveTo>
                <a:lnTo>
                  <a:pt x="369805" y="0"/>
                </a:lnTo>
                <a:lnTo>
                  <a:pt x="369805" y="375263"/>
                </a:lnTo>
                <a:lnTo>
                  <a:pt x="0" y="3752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5" name="Freeform 45"/>
          <p:cNvSpPr/>
          <p:nvPr/>
        </p:nvSpPr>
        <p:spPr>
          <a:xfrm>
            <a:off x="552373" y="473107"/>
            <a:ext cx="107217" cy="145245"/>
          </a:xfrm>
          <a:custGeom>
            <a:avLst/>
            <a:gdLst/>
            <a:ahLst/>
            <a:cxnLst/>
            <a:rect l="l" t="t" r="r" b="b"/>
            <a:pathLst>
              <a:path w="107217" h="145245">
                <a:moveTo>
                  <a:pt x="0" y="0"/>
                </a:moveTo>
                <a:lnTo>
                  <a:pt x="107217" y="0"/>
                </a:lnTo>
                <a:lnTo>
                  <a:pt x="107217" y="145245"/>
                </a:lnTo>
                <a:lnTo>
                  <a:pt x="0" y="1452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6" name="TextBox 46"/>
          <p:cNvSpPr txBox="1"/>
          <p:nvPr/>
        </p:nvSpPr>
        <p:spPr>
          <a:xfrm>
            <a:off x="923449" y="444415"/>
            <a:ext cx="1303643" cy="203879"/>
          </a:xfrm>
          <a:prstGeom prst="rect">
            <a:avLst/>
          </a:prstGeom>
        </p:spPr>
        <p:txBody>
          <a:bodyPr lIns="0" tIns="0" rIns="0" bIns="0" rtlCol="0" anchor="t">
            <a:spAutoFit/>
          </a:bodyPr>
          <a:lstStyle/>
          <a:p>
            <a:pPr algn="l">
              <a:lnSpc>
                <a:spcPts val="1734"/>
              </a:lnSpc>
              <a:spcBef>
                <a:spcPct val="0"/>
              </a:spcBef>
            </a:pPr>
            <a:r>
              <a:rPr lang="en-US" sz="1238">
                <a:solidFill>
                  <a:srgbClr val="FFFFFF"/>
                </a:solidFill>
                <a:latin typeface="Open Sans 1"/>
                <a:ea typeface="Open Sans 1"/>
                <a:cs typeface="Open Sans 1"/>
                <a:sym typeface="Open Sans 1"/>
              </a:rPr>
              <a:t>SecureLink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293116" y="565634"/>
            <a:ext cx="397367" cy="28996"/>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293116" y="657737"/>
            <a:ext cx="397367" cy="28996"/>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7" name="TextBox 7"/>
            <p:cNvSpPr txBox="1"/>
            <p:nvPr/>
          </p:nvSpPr>
          <p:spPr>
            <a:xfrm>
              <a:off x="0" y="-38100"/>
              <a:ext cx="128243" cy="4745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690482" y="8660782"/>
            <a:ext cx="597518" cy="597518"/>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2" name="Freeform 12"/>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3" name="Group 13"/>
          <p:cNvGrpSpPr/>
          <p:nvPr/>
        </p:nvGrpSpPr>
        <p:grpSpPr>
          <a:xfrm>
            <a:off x="8354486" y="2091882"/>
            <a:ext cx="7101947" cy="6103235"/>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6"/>
              <a:stretch>
                <a:fillRect t="-8181" b="-8181"/>
              </a:stretch>
            </a:blipFill>
          </p:spPr>
          <p:txBody>
            <a:bodyPr/>
            <a:lstStyle/>
            <a:p>
              <a:endParaRPr lang="fr-FR"/>
            </a:p>
          </p:txBody>
        </p:sp>
      </p:grpSp>
      <p:grpSp>
        <p:nvGrpSpPr>
          <p:cNvPr id="15" name="Group 15"/>
          <p:cNvGrpSpPr/>
          <p:nvPr/>
        </p:nvGrpSpPr>
        <p:grpSpPr>
          <a:xfrm>
            <a:off x="13653565" y="3594161"/>
            <a:ext cx="3605735" cy="3098679"/>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7" name="TextBox 17"/>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3904416" y="3809736"/>
            <a:ext cx="3104032" cy="2667527"/>
            <a:chOff x="0" y="0"/>
            <a:chExt cx="812800" cy="698500"/>
          </a:xfrm>
        </p:grpSpPr>
        <p:sp>
          <p:nvSpPr>
            <p:cNvPr id="19" name="Freeform 1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7"/>
              <a:stretch>
                <a:fillRect t="-27575" b="-27575"/>
              </a:stretch>
            </a:blipFill>
          </p:spPr>
          <p:txBody>
            <a:bodyPr/>
            <a:lstStyle/>
            <a:p>
              <a:endParaRPr lang="fr-FR"/>
            </a:p>
          </p:txBody>
        </p:sp>
      </p:grpSp>
      <p:grpSp>
        <p:nvGrpSpPr>
          <p:cNvPr id="20" name="Group 20"/>
          <p:cNvGrpSpPr/>
          <p:nvPr/>
        </p:nvGrpSpPr>
        <p:grpSpPr>
          <a:xfrm>
            <a:off x="1670617" y="4095584"/>
            <a:ext cx="597723" cy="597723"/>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22" name="TextBox 2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670617" y="6692839"/>
            <a:ext cx="597723" cy="597723"/>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SecureLink</a:t>
            </a:r>
          </a:p>
        </p:txBody>
      </p:sp>
      <p:sp>
        <p:nvSpPr>
          <p:cNvPr id="27" name="TextBox 27"/>
          <p:cNvSpPr txBox="1"/>
          <p:nvPr/>
        </p:nvSpPr>
        <p:spPr>
          <a:xfrm>
            <a:off x="15940842" y="517674"/>
            <a:ext cx="9784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Contact</a:t>
            </a:r>
          </a:p>
        </p:txBody>
      </p:sp>
      <p:sp>
        <p:nvSpPr>
          <p:cNvPr id="28" name="TextBox 28"/>
          <p:cNvSpPr txBox="1"/>
          <p:nvPr/>
        </p:nvSpPr>
        <p:spPr>
          <a:xfrm>
            <a:off x="14385046" y="517674"/>
            <a:ext cx="1060497"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About Us</a:t>
            </a:r>
          </a:p>
        </p:txBody>
      </p:sp>
      <p:sp>
        <p:nvSpPr>
          <p:cNvPr id="29" name="TextBox 29"/>
          <p:cNvSpPr txBox="1"/>
          <p:nvPr/>
        </p:nvSpPr>
        <p:spPr>
          <a:xfrm>
            <a:off x="13154289" y="517674"/>
            <a:ext cx="735456"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Video</a:t>
            </a:r>
          </a:p>
        </p:txBody>
      </p:sp>
      <p:sp>
        <p:nvSpPr>
          <p:cNvPr id="30" name="TextBox 30"/>
          <p:cNvSpPr txBox="1"/>
          <p:nvPr/>
        </p:nvSpPr>
        <p:spPr>
          <a:xfrm>
            <a:off x="11898530" y="517674"/>
            <a:ext cx="809760" cy="197971"/>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Home</a:t>
            </a:r>
          </a:p>
        </p:txBody>
      </p:sp>
      <p:sp>
        <p:nvSpPr>
          <p:cNvPr id="31" name="TextBox 31"/>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04</a:t>
            </a:r>
          </a:p>
        </p:txBody>
      </p:sp>
      <p:sp>
        <p:nvSpPr>
          <p:cNvPr id="32" name="TextBox 32"/>
          <p:cNvSpPr txBox="1"/>
          <p:nvPr/>
        </p:nvSpPr>
        <p:spPr>
          <a:xfrm>
            <a:off x="2095323" y="1434456"/>
            <a:ext cx="5198511"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OUTILS DE GESTIONS</a:t>
            </a:r>
          </a:p>
        </p:txBody>
      </p:sp>
      <p:sp>
        <p:nvSpPr>
          <p:cNvPr id="33" name="TextBox 33"/>
          <p:cNvSpPr txBox="1"/>
          <p:nvPr/>
        </p:nvSpPr>
        <p:spPr>
          <a:xfrm>
            <a:off x="2693410" y="4019384"/>
            <a:ext cx="3764907" cy="712472"/>
          </a:xfrm>
          <a:prstGeom prst="rect">
            <a:avLst/>
          </a:prstGeom>
        </p:spPr>
        <p:txBody>
          <a:bodyPr lIns="0" tIns="0" rIns="0" bIns="0" rtlCol="0" anchor="t">
            <a:spAutoFit/>
          </a:bodyPr>
          <a:lstStyle/>
          <a:p>
            <a:pPr algn="l">
              <a:lnSpc>
                <a:spcPts val="5879"/>
              </a:lnSpc>
              <a:spcBef>
                <a:spcPct val="0"/>
              </a:spcBef>
            </a:pPr>
            <a:r>
              <a:rPr lang="en-US" sz="4199" b="1">
                <a:solidFill>
                  <a:srgbClr val="FFFFFF"/>
                </a:solidFill>
                <a:latin typeface="Open Sans 1 Bold"/>
                <a:ea typeface="Open Sans 1 Bold"/>
                <a:cs typeface="Open Sans 1 Bold"/>
                <a:sym typeface="Open Sans 1 Bold"/>
              </a:rPr>
              <a:t>Trello</a:t>
            </a:r>
          </a:p>
        </p:txBody>
      </p:sp>
      <p:sp>
        <p:nvSpPr>
          <p:cNvPr id="34" name="TextBox 34"/>
          <p:cNvSpPr txBox="1"/>
          <p:nvPr/>
        </p:nvSpPr>
        <p:spPr>
          <a:xfrm>
            <a:off x="2693410" y="6660822"/>
            <a:ext cx="3764907" cy="738506"/>
          </a:xfrm>
          <a:prstGeom prst="rect">
            <a:avLst/>
          </a:prstGeom>
        </p:spPr>
        <p:txBody>
          <a:bodyPr lIns="0" tIns="0" rIns="0" bIns="0" rtlCol="0" anchor="t">
            <a:spAutoFit/>
          </a:bodyPr>
          <a:lstStyle/>
          <a:p>
            <a:pPr algn="l">
              <a:lnSpc>
                <a:spcPts val="6019"/>
              </a:lnSpc>
              <a:spcBef>
                <a:spcPct val="0"/>
              </a:spcBef>
            </a:pPr>
            <a:r>
              <a:rPr lang="en-US" sz="4299" b="1">
                <a:solidFill>
                  <a:srgbClr val="FFFFFF"/>
                </a:solidFill>
                <a:latin typeface="Open Sans 1 Bold"/>
                <a:ea typeface="Open Sans 1 Bold"/>
                <a:cs typeface="Open Sans 1 Bold"/>
                <a:sym typeface="Open Sans 1 Bold"/>
              </a:rPr>
              <a:t>Google Drive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690482" y="8660782"/>
            <a:ext cx="597518" cy="597518"/>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Freeform 6"/>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7" name="Freeform 7"/>
          <p:cNvSpPr/>
          <p:nvPr/>
        </p:nvSpPr>
        <p:spPr>
          <a:xfrm>
            <a:off x="853437" y="2724632"/>
            <a:ext cx="16581126" cy="6145449"/>
          </a:xfrm>
          <a:custGeom>
            <a:avLst/>
            <a:gdLst/>
            <a:ahLst/>
            <a:cxnLst/>
            <a:rect l="l" t="t" r="r" b="b"/>
            <a:pathLst>
              <a:path w="16581126" h="6145449">
                <a:moveTo>
                  <a:pt x="0" y="0"/>
                </a:moveTo>
                <a:lnTo>
                  <a:pt x="16581126" y="0"/>
                </a:lnTo>
                <a:lnTo>
                  <a:pt x="16581126" y="6145449"/>
                </a:lnTo>
                <a:lnTo>
                  <a:pt x="0" y="6145449"/>
                </a:lnTo>
                <a:lnTo>
                  <a:pt x="0" y="0"/>
                </a:lnTo>
                <a:close/>
              </a:path>
            </a:pathLst>
          </a:custGeom>
          <a:blipFill>
            <a:blip r:embed="rId6"/>
            <a:stretch>
              <a:fillRect b="-842"/>
            </a:stretch>
          </a:blipFill>
        </p:spPr>
        <p:txBody>
          <a:bodyPr/>
          <a:lstStyle/>
          <a:p>
            <a:endParaRPr lang="fr-FR"/>
          </a:p>
        </p:txBody>
      </p:sp>
      <p:sp>
        <p:nvSpPr>
          <p:cNvPr id="8" name="Freeform 8"/>
          <p:cNvSpPr/>
          <p:nvPr/>
        </p:nvSpPr>
        <p:spPr>
          <a:xfrm>
            <a:off x="3942144" y="5143500"/>
            <a:ext cx="6703380" cy="4688000"/>
          </a:xfrm>
          <a:custGeom>
            <a:avLst/>
            <a:gdLst/>
            <a:ahLst/>
            <a:cxnLst/>
            <a:rect l="l" t="t" r="r" b="b"/>
            <a:pathLst>
              <a:path w="6703380" h="4688000">
                <a:moveTo>
                  <a:pt x="0" y="0"/>
                </a:moveTo>
                <a:lnTo>
                  <a:pt x="6703379" y="0"/>
                </a:lnTo>
                <a:lnTo>
                  <a:pt x="6703379" y="4688000"/>
                </a:lnTo>
                <a:lnTo>
                  <a:pt x="0" y="4688000"/>
                </a:lnTo>
                <a:lnTo>
                  <a:pt x="0" y="0"/>
                </a:lnTo>
                <a:close/>
              </a:path>
            </a:pathLst>
          </a:custGeom>
          <a:blipFill>
            <a:blip r:embed="rId7"/>
            <a:stretch>
              <a:fillRect r="-12206"/>
            </a:stretch>
          </a:blipFill>
        </p:spPr>
        <p:txBody>
          <a:bodyPr/>
          <a:lstStyle/>
          <a:p>
            <a:endParaRPr lang="fr-FR"/>
          </a:p>
        </p:txBody>
      </p:sp>
      <p:sp>
        <p:nvSpPr>
          <p:cNvPr id="9" name="TextBox 9"/>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SecureLink</a:t>
            </a:r>
          </a:p>
        </p:txBody>
      </p:sp>
      <p:sp>
        <p:nvSpPr>
          <p:cNvPr id="10" name="TextBox 10"/>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05</a:t>
            </a:r>
          </a:p>
        </p:txBody>
      </p:sp>
      <p:sp>
        <p:nvSpPr>
          <p:cNvPr id="11" name="TextBox 11"/>
          <p:cNvSpPr txBox="1"/>
          <p:nvPr/>
        </p:nvSpPr>
        <p:spPr>
          <a:xfrm>
            <a:off x="2095323" y="1434456"/>
            <a:ext cx="5198511"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TRELLO &amp; DRIVE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690482" y="8660782"/>
            <a:ext cx="597518" cy="597518"/>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39108" y="517674"/>
            <a:ext cx="1263019" cy="198120"/>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SecureLink</a:t>
            </a:r>
          </a:p>
        </p:txBody>
      </p:sp>
      <p:sp>
        <p:nvSpPr>
          <p:cNvPr id="6" name="Freeform 6"/>
          <p:cNvSpPr/>
          <p:nvPr/>
        </p:nvSpPr>
        <p:spPr>
          <a:xfrm>
            <a:off x="552392" y="453924"/>
            <a:ext cx="358281" cy="363569"/>
          </a:xfrm>
          <a:custGeom>
            <a:avLst/>
            <a:gdLst/>
            <a:ahLst/>
            <a:cxnLst/>
            <a:rect l="l" t="t" r="r" b="b"/>
            <a:pathLst>
              <a:path w="358281" h="363569">
                <a:moveTo>
                  <a:pt x="0" y="0"/>
                </a:moveTo>
                <a:lnTo>
                  <a:pt x="358281" y="0"/>
                </a:lnTo>
                <a:lnTo>
                  <a:pt x="358281" y="363570"/>
                </a:lnTo>
                <a:lnTo>
                  <a:pt x="0" y="36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Freeform 7"/>
          <p:cNvSpPr/>
          <p:nvPr/>
        </p:nvSpPr>
        <p:spPr>
          <a:xfrm>
            <a:off x="679594" y="546065"/>
            <a:ext cx="103876" cy="140719"/>
          </a:xfrm>
          <a:custGeom>
            <a:avLst/>
            <a:gdLst/>
            <a:ahLst/>
            <a:cxnLst/>
            <a:rect l="l" t="t" r="r" b="b"/>
            <a:pathLst>
              <a:path w="103876" h="140719">
                <a:moveTo>
                  <a:pt x="0" y="0"/>
                </a:moveTo>
                <a:lnTo>
                  <a:pt x="103877" y="0"/>
                </a:lnTo>
                <a:lnTo>
                  <a:pt x="103877" y="140719"/>
                </a:lnTo>
                <a:lnTo>
                  <a:pt x="0" y="140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8" name="Group 8"/>
          <p:cNvGrpSpPr/>
          <p:nvPr/>
        </p:nvGrpSpPr>
        <p:grpSpPr>
          <a:xfrm>
            <a:off x="12600863" y="6007827"/>
            <a:ext cx="4243184" cy="3646486"/>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0" name="TextBox 10"/>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443953" y="6007827"/>
            <a:ext cx="4243184" cy="3646486"/>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13" name="TextBox 13"/>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443953" y="2198996"/>
            <a:ext cx="15400094" cy="7059304"/>
          </a:xfrm>
          <a:custGeom>
            <a:avLst/>
            <a:gdLst/>
            <a:ahLst/>
            <a:cxnLst/>
            <a:rect l="l" t="t" r="r" b="b"/>
            <a:pathLst>
              <a:path w="15400094" h="7059304">
                <a:moveTo>
                  <a:pt x="0" y="0"/>
                </a:moveTo>
                <a:lnTo>
                  <a:pt x="15400094" y="0"/>
                </a:lnTo>
                <a:lnTo>
                  <a:pt x="15400094" y="7059304"/>
                </a:lnTo>
                <a:lnTo>
                  <a:pt x="0" y="7059304"/>
                </a:lnTo>
                <a:lnTo>
                  <a:pt x="0" y="0"/>
                </a:lnTo>
                <a:close/>
              </a:path>
            </a:pathLst>
          </a:custGeom>
          <a:blipFill>
            <a:blip r:embed="rId6"/>
            <a:stretch>
              <a:fillRect b="-350"/>
            </a:stretch>
          </a:blipFill>
        </p:spPr>
        <p:txBody>
          <a:bodyPr/>
          <a:lstStyle/>
          <a:p>
            <a:endParaRPr lang="fr-FR"/>
          </a:p>
        </p:txBody>
      </p:sp>
      <p:sp>
        <p:nvSpPr>
          <p:cNvPr id="15" name="TextBox 15"/>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06</a:t>
            </a:r>
          </a:p>
        </p:txBody>
      </p:sp>
      <p:sp>
        <p:nvSpPr>
          <p:cNvPr id="16" name="TextBox 16"/>
          <p:cNvSpPr txBox="1"/>
          <p:nvPr/>
        </p:nvSpPr>
        <p:spPr>
          <a:xfrm>
            <a:off x="4667239" y="581978"/>
            <a:ext cx="8953522" cy="941070"/>
          </a:xfrm>
          <a:prstGeom prst="rect">
            <a:avLst/>
          </a:prstGeom>
        </p:spPr>
        <p:txBody>
          <a:bodyPr lIns="0" tIns="0" rIns="0" bIns="0" rtlCol="0" anchor="t">
            <a:spAutoFit/>
          </a:bodyPr>
          <a:lstStyle/>
          <a:p>
            <a:pPr algn="ctr">
              <a:lnSpc>
                <a:spcPts val="7214"/>
              </a:lnSpc>
            </a:pPr>
            <a:r>
              <a:rPr lang="en-US" sz="6499">
                <a:solidFill>
                  <a:srgbClr val="63F1F9"/>
                </a:solidFill>
                <a:latin typeface="Bebas Neue Cyrillic"/>
                <a:ea typeface="Bebas Neue Cyrillic"/>
                <a:cs typeface="Bebas Neue Cyrillic"/>
                <a:sym typeface="Bebas Neue Cyrillic"/>
              </a:rPr>
              <a:t>SCHÈMA DE NOTRE RÉSEAU</a:t>
            </a:r>
          </a:p>
        </p:txBody>
      </p:sp>
      <p:sp>
        <p:nvSpPr>
          <p:cNvPr id="17" name="TextBox 17"/>
          <p:cNvSpPr txBox="1"/>
          <p:nvPr/>
        </p:nvSpPr>
        <p:spPr>
          <a:xfrm>
            <a:off x="13158478" y="2140723"/>
            <a:ext cx="3127953" cy="2082582"/>
          </a:xfrm>
          <a:prstGeom prst="rect">
            <a:avLst/>
          </a:prstGeom>
        </p:spPr>
        <p:txBody>
          <a:bodyPr lIns="0" tIns="0" rIns="0" bIns="0" rtlCol="0" anchor="t">
            <a:spAutoFit/>
          </a:bodyPr>
          <a:lstStyle/>
          <a:p>
            <a:pPr algn="l">
              <a:lnSpc>
                <a:spcPts val="1680"/>
              </a:lnSpc>
              <a:spcBef>
                <a:spcPct val="0"/>
              </a:spcBef>
            </a:pPr>
            <a:r>
              <a:rPr lang="en-US" sz="1200">
                <a:solidFill>
                  <a:srgbClr val="FFFFFF"/>
                </a:solidFill>
                <a:latin typeface="Open Sans 1"/>
                <a:ea typeface="Open Sans 1"/>
                <a:cs typeface="Open Sans 1"/>
                <a:sym typeface="Open Sans 1"/>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690482" y="8660782"/>
            <a:ext cx="597518" cy="597518"/>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170040" y="2388184"/>
            <a:ext cx="6412371" cy="5510631"/>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7" name="TextBox 7"/>
            <p:cNvSpPr txBox="1"/>
            <p:nvPr/>
          </p:nvSpPr>
          <p:spPr>
            <a:xfrm>
              <a:off x="114300" y="-38100"/>
              <a:ext cx="584200" cy="7366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14666" y="1886950"/>
            <a:ext cx="11058666" cy="6513099"/>
            <a:chOff x="0" y="0"/>
            <a:chExt cx="1185991" cy="698500"/>
          </a:xfrm>
        </p:grpSpPr>
        <p:sp>
          <p:nvSpPr>
            <p:cNvPr id="9" name="Freeform 9"/>
            <p:cNvSpPr/>
            <p:nvPr/>
          </p:nvSpPr>
          <p:spPr>
            <a:xfrm>
              <a:off x="0" y="0"/>
              <a:ext cx="1185991" cy="698500"/>
            </a:xfrm>
            <a:custGeom>
              <a:avLst/>
              <a:gdLst/>
              <a:ahLst/>
              <a:cxnLst/>
              <a:rect l="l" t="t" r="r" b="b"/>
              <a:pathLst>
                <a:path w="1185991" h="698500">
                  <a:moveTo>
                    <a:pt x="1185991" y="349250"/>
                  </a:moveTo>
                  <a:lnTo>
                    <a:pt x="982791" y="698500"/>
                  </a:lnTo>
                  <a:lnTo>
                    <a:pt x="203200" y="698500"/>
                  </a:lnTo>
                  <a:lnTo>
                    <a:pt x="0" y="349250"/>
                  </a:lnTo>
                  <a:lnTo>
                    <a:pt x="203200" y="0"/>
                  </a:lnTo>
                  <a:lnTo>
                    <a:pt x="982791" y="0"/>
                  </a:lnTo>
                  <a:lnTo>
                    <a:pt x="1185991" y="349250"/>
                  </a:lnTo>
                  <a:close/>
                </a:path>
              </a:pathLst>
            </a:custGeom>
            <a:blipFill>
              <a:blip r:embed="rId3"/>
              <a:stretch>
                <a:fillRect t="-28642" b="-28642"/>
              </a:stretch>
            </a:blipFill>
          </p:spPr>
          <p:txBody>
            <a:bodyPr/>
            <a:lstStyle/>
            <a:p>
              <a:endParaRPr lang="fr-FR"/>
            </a:p>
          </p:txBody>
        </p:sp>
      </p:grpSp>
      <p:sp>
        <p:nvSpPr>
          <p:cNvPr id="10" name="TextBox 10"/>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07</a:t>
            </a:r>
          </a:p>
        </p:txBody>
      </p:sp>
      <p:sp>
        <p:nvSpPr>
          <p:cNvPr id="11" name="TextBox 11"/>
          <p:cNvSpPr txBox="1"/>
          <p:nvPr/>
        </p:nvSpPr>
        <p:spPr>
          <a:xfrm>
            <a:off x="12010880" y="4384656"/>
            <a:ext cx="7960" cy="747503"/>
          </a:xfrm>
          <a:prstGeom prst="rect">
            <a:avLst/>
          </a:prstGeom>
        </p:spPr>
        <p:txBody>
          <a:bodyPr lIns="0" tIns="0" rIns="0" bIns="0" rtlCol="0" anchor="t">
            <a:spAutoFit/>
          </a:bodyPr>
          <a:lstStyle/>
          <a:p>
            <a:pPr algn="ctr">
              <a:lnSpc>
                <a:spcPts val="6084"/>
              </a:lnSpc>
            </a:pPr>
            <a:endParaRPr/>
          </a:p>
        </p:txBody>
      </p:sp>
      <p:sp>
        <p:nvSpPr>
          <p:cNvPr id="12" name="TextBox 12"/>
          <p:cNvSpPr txBox="1"/>
          <p:nvPr/>
        </p:nvSpPr>
        <p:spPr>
          <a:xfrm>
            <a:off x="9453754" y="1839325"/>
            <a:ext cx="8093888" cy="8112761"/>
          </a:xfrm>
          <a:prstGeom prst="rect">
            <a:avLst/>
          </a:prstGeom>
        </p:spPr>
        <p:txBody>
          <a:bodyPr lIns="0" tIns="0" rIns="0" bIns="0" rtlCol="0" anchor="t">
            <a:spAutoFit/>
          </a:bodyPr>
          <a:lstStyle/>
          <a:p>
            <a:pPr marL="669283" lvl="1" indent="-334641" algn="ctr">
              <a:lnSpc>
                <a:spcPts val="4339"/>
              </a:lnSpc>
              <a:buFont typeface="Arial"/>
              <a:buChar char="•"/>
            </a:pPr>
            <a:r>
              <a:rPr lang="en-US" sz="3099" b="1">
                <a:solidFill>
                  <a:srgbClr val="FFFFFF"/>
                </a:solidFill>
                <a:latin typeface="Canva Sans Bold"/>
                <a:ea typeface="Canva Sans Bold"/>
                <a:cs typeface="Canva Sans Bold"/>
                <a:sym typeface="Canva Sans Bold"/>
              </a:rPr>
              <a:t>Sécurité Multi-niveaux :</a:t>
            </a:r>
            <a:r>
              <a:rPr lang="en-US" sz="3099">
                <a:solidFill>
                  <a:srgbClr val="FFFFFF"/>
                </a:solidFill>
                <a:latin typeface="Canva Sans"/>
                <a:ea typeface="Canva Sans"/>
                <a:cs typeface="Canva Sans"/>
                <a:sym typeface="Canva Sans"/>
              </a:rPr>
              <a:t> IDS/IPS, Firewall</a:t>
            </a:r>
          </a:p>
          <a:p>
            <a:pPr algn="ctr">
              <a:lnSpc>
                <a:spcPts val="4339"/>
              </a:lnSpc>
            </a:pPr>
            <a:endParaRPr lang="en-US" sz="3099">
              <a:solidFill>
                <a:srgbClr val="FFFFFF"/>
              </a:solidFill>
              <a:latin typeface="Canva Sans"/>
              <a:ea typeface="Canva Sans"/>
              <a:cs typeface="Canva Sans"/>
              <a:sym typeface="Canva Sans"/>
            </a:endParaRPr>
          </a:p>
          <a:p>
            <a:pPr marL="669283" lvl="1" indent="-334641" algn="ctr">
              <a:lnSpc>
                <a:spcPts val="4339"/>
              </a:lnSpc>
              <a:buFont typeface="Arial"/>
              <a:buChar char="•"/>
            </a:pPr>
            <a:r>
              <a:rPr lang="en-US" sz="3099" b="1">
                <a:solidFill>
                  <a:srgbClr val="FFFFFF"/>
                </a:solidFill>
                <a:latin typeface="Canva Sans Bold"/>
                <a:ea typeface="Canva Sans Bold"/>
                <a:cs typeface="Canva Sans Bold"/>
                <a:sym typeface="Canva Sans Bold"/>
              </a:rPr>
              <a:t>Protection Données :</a:t>
            </a:r>
            <a:r>
              <a:rPr lang="en-US" sz="3099">
                <a:solidFill>
                  <a:srgbClr val="FFFFFF"/>
                </a:solidFill>
                <a:latin typeface="Canva Sans"/>
                <a:ea typeface="Canva Sans"/>
                <a:cs typeface="Canva Sans"/>
                <a:sym typeface="Canva Sans"/>
              </a:rPr>
              <a:t> Confidentialité, Conformité</a:t>
            </a:r>
          </a:p>
          <a:p>
            <a:pPr algn="ctr">
              <a:lnSpc>
                <a:spcPts val="4339"/>
              </a:lnSpc>
            </a:pPr>
            <a:endParaRPr lang="en-US" sz="3099">
              <a:solidFill>
                <a:srgbClr val="FFFFFF"/>
              </a:solidFill>
              <a:latin typeface="Canva Sans"/>
              <a:ea typeface="Canva Sans"/>
              <a:cs typeface="Canva Sans"/>
              <a:sym typeface="Canva Sans"/>
            </a:endParaRPr>
          </a:p>
          <a:p>
            <a:pPr marL="669283" lvl="1" indent="-334641" algn="ctr">
              <a:lnSpc>
                <a:spcPts val="4339"/>
              </a:lnSpc>
              <a:buFont typeface="Arial"/>
              <a:buChar char="•"/>
            </a:pPr>
            <a:r>
              <a:rPr lang="en-US" sz="3099" b="1">
                <a:solidFill>
                  <a:srgbClr val="FFFFFF"/>
                </a:solidFill>
                <a:latin typeface="Canva Sans Bold"/>
                <a:ea typeface="Canva Sans Bold"/>
                <a:cs typeface="Canva Sans Bold"/>
                <a:sym typeface="Canva Sans Bold"/>
              </a:rPr>
              <a:t>Gestion Simplifiée </a:t>
            </a:r>
            <a:r>
              <a:rPr lang="en-US" sz="3099">
                <a:solidFill>
                  <a:srgbClr val="FFFFFF"/>
                </a:solidFill>
                <a:latin typeface="Canva Sans"/>
                <a:ea typeface="Canva Sans"/>
                <a:cs typeface="Canva Sans"/>
                <a:sym typeface="Canva Sans"/>
              </a:rPr>
              <a:t>: Interface centralisée, Contrôle d’accès</a:t>
            </a:r>
          </a:p>
          <a:p>
            <a:pPr algn="ctr">
              <a:lnSpc>
                <a:spcPts val="4339"/>
              </a:lnSpc>
            </a:pPr>
            <a:endParaRPr lang="en-US" sz="3099">
              <a:solidFill>
                <a:srgbClr val="FFFFFF"/>
              </a:solidFill>
              <a:latin typeface="Canva Sans"/>
              <a:ea typeface="Canva Sans"/>
              <a:cs typeface="Canva Sans"/>
              <a:sym typeface="Canva Sans"/>
            </a:endParaRPr>
          </a:p>
          <a:p>
            <a:pPr marL="669283" lvl="1" indent="-334641" algn="ctr">
              <a:lnSpc>
                <a:spcPts val="4339"/>
              </a:lnSpc>
              <a:buFont typeface="Arial"/>
              <a:buChar char="•"/>
            </a:pPr>
            <a:r>
              <a:rPr lang="en-US" sz="3099" b="1">
                <a:solidFill>
                  <a:srgbClr val="FFFFFF"/>
                </a:solidFill>
                <a:latin typeface="Canva Sans Bold"/>
                <a:ea typeface="Canva Sans Bold"/>
                <a:cs typeface="Canva Sans Bold"/>
                <a:sym typeface="Canva Sans Bold"/>
              </a:rPr>
              <a:t>Adaptabilité Réseau :</a:t>
            </a:r>
            <a:r>
              <a:rPr lang="en-US" sz="3099">
                <a:solidFill>
                  <a:srgbClr val="FFFFFF"/>
                </a:solidFill>
                <a:latin typeface="Canva Sans"/>
                <a:ea typeface="Canva Sans"/>
                <a:cs typeface="Canva Sans"/>
                <a:sym typeface="Canva Sans"/>
              </a:rPr>
              <a:t> VLAN</a:t>
            </a:r>
          </a:p>
          <a:p>
            <a:pPr algn="ctr">
              <a:lnSpc>
                <a:spcPts val="4339"/>
              </a:lnSpc>
            </a:pPr>
            <a:endParaRPr lang="en-US" sz="3099">
              <a:solidFill>
                <a:srgbClr val="FFFFFF"/>
              </a:solidFill>
              <a:latin typeface="Canva Sans"/>
              <a:ea typeface="Canva Sans"/>
              <a:cs typeface="Canva Sans"/>
              <a:sym typeface="Canva Sans"/>
            </a:endParaRPr>
          </a:p>
          <a:p>
            <a:pPr marL="669283" lvl="1" indent="-334641" algn="ctr">
              <a:lnSpc>
                <a:spcPts val="4339"/>
              </a:lnSpc>
              <a:buFont typeface="Arial"/>
              <a:buChar char="•"/>
            </a:pPr>
            <a:r>
              <a:rPr lang="en-US" sz="3099" b="1">
                <a:solidFill>
                  <a:srgbClr val="FFFFFF"/>
                </a:solidFill>
                <a:latin typeface="Canva Sans Bold"/>
                <a:ea typeface="Canva Sans Bold"/>
                <a:cs typeface="Canva Sans Bold"/>
                <a:sym typeface="Canva Sans Bold"/>
              </a:rPr>
              <a:t>Plusieurs options utilisés :</a:t>
            </a:r>
            <a:r>
              <a:rPr lang="en-US" sz="3099">
                <a:solidFill>
                  <a:srgbClr val="FFFFFF"/>
                </a:solidFill>
                <a:latin typeface="Canva Sans"/>
                <a:ea typeface="Canva Sans"/>
                <a:cs typeface="Canva Sans"/>
                <a:sym typeface="Canva Sans"/>
              </a:rPr>
              <a:t> Portail Captif, DHCP attributions des adresse IP...</a:t>
            </a:r>
          </a:p>
          <a:p>
            <a:pPr algn="ctr">
              <a:lnSpc>
                <a:spcPts val="4339"/>
              </a:lnSpc>
              <a:spcBef>
                <a:spcPct val="0"/>
              </a:spcBef>
            </a:pPr>
            <a:endParaRPr lang="en-US" sz="3099">
              <a:solidFill>
                <a:srgbClr val="FFFFFF"/>
              </a:solidFill>
              <a:latin typeface="Canva Sans"/>
              <a:ea typeface="Canva Sans"/>
              <a:cs typeface="Canva Sans"/>
              <a:sym typeface="Canva Sans"/>
            </a:endParaRPr>
          </a:p>
        </p:txBody>
      </p:sp>
      <p:sp>
        <p:nvSpPr>
          <p:cNvPr id="13" name="TextBox 13"/>
          <p:cNvSpPr txBox="1"/>
          <p:nvPr/>
        </p:nvSpPr>
        <p:spPr>
          <a:xfrm>
            <a:off x="1028700" y="581978"/>
            <a:ext cx="7332558"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STORMSHIELD : FIREWALL</a:t>
            </a:r>
          </a:p>
        </p:txBody>
      </p:sp>
      <p:sp>
        <p:nvSpPr>
          <p:cNvPr id="14" name="Freeform 14"/>
          <p:cNvSpPr/>
          <p:nvPr/>
        </p:nvSpPr>
        <p:spPr>
          <a:xfrm>
            <a:off x="421079" y="378003"/>
            <a:ext cx="369804" cy="375263"/>
          </a:xfrm>
          <a:custGeom>
            <a:avLst/>
            <a:gdLst/>
            <a:ahLst/>
            <a:cxnLst/>
            <a:rect l="l" t="t" r="r" b="b"/>
            <a:pathLst>
              <a:path w="369804" h="375263">
                <a:moveTo>
                  <a:pt x="0" y="0"/>
                </a:moveTo>
                <a:lnTo>
                  <a:pt x="369805" y="0"/>
                </a:lnTo>
                <a:lnTo>
                  <a:pt x="369805" y="375263"/>
                </a:lnTo>
                <a:lnTo>
                  <a:pt x="0" y="375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
        <p:nvSpPr>
          <p:cNvPr id="15" name="Freeform 15"/>
          <p:cNvSpPr/>
          <p:nvPr/>
        </p:nvSpPr>
        <p:spPr>
          <a:xfrm>
            <a:off x="552373" y="473107"/>
            <a:ext cx="107217" cy="145245"/>
          </a:xfrm>
          <a:custGeom>
            <a:avLst/>
            <a:gdLst/>
            <a:ahLst/>
            <a:cxnLst/>
            <a:rect l="l" t="t" r="r" b="b"/>
            <a:pathLst>
              <a:path w="107217" h="145245">
                <a:moveTo>
                  <a:pt x="0" y="0"/>
                </a:moveTo>
                <a:lnTo>
                  <a:pt x="107217" y="0"/>
                </a:lnTo>
                <a:lnTo>
                  <a:pt x="107217" y="145245"/>
                </a:lnTo>
                <a:lnTo>
                  <a:pt x="0" y="1452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TextBox 16"/>
          <p:cNvSpPr txBox="1"/>
          <p:nvPr/>
        </p:nvSpPr>
        <p:spPr>
          <a:xfrm>
            <a:off x="923449" y="444415"/>
            <a:ext cx="1303643" cy="203879"/>
          </a:xfrm>
          <a:prstGeom prst="rect">
            <a:avLst/>
          </a:prstGeom>
        </p:spPr>
        <p:txBody>
          <a:bodyPr lIns="0" tIns="0" rIns="0" bIns="0" rtlCol="0" anchor="t">
            <a:spAutoFit/>
          </a:bodyPr>
          <a:lstStyle/>
          <a:p>
            <a:pPr algn="l">
              <a:lnSpc>
                <a:spcPts val="1734"/>
              </a:lnSpc>
              <a:spcBef>
                <a:spcPct val="0"/>
              </a:spcBef>
            </a:pPr>
            <a:r>
              <a:rPr lang="en-US" sz="1238">
                <a:solidFill>
                  <a:srgbClr val="FFFFFF"/>
                </a:solidFill>
                <a:latin typeface="Open Sans 1"/>
                <a:ea typeface="Open Sans 1"/>
                <a:cs typeface="Open Sans 1"/>
                <a:sym typeface="Open Sans 1"/>
              </a:rPr>
              <a:t>SecureLink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690482" y="8660782"/>
            <a:ext cx="597518" cy="597518"/>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2010880" y="4384656"/>
            <a:ext cx="7960" cy="747503"/>
          </a:xfrm>
          <a:prstGeom prst="rect">
            <a:avLst/>
          </a:prstGeom>
        </p:spPr>
        <p:txBody>
          <a:bodyPr lIns="0" tIns="0" rIns="0" bIns="0" rtlCol="0" anchor="t">
            <a:spAutoFit/>
          </a:bodyPr>
          <a:lstStyle/>
          <a:p>
            <a:pPr algn="ctr">
              <a:lnSpc>
                <a:spcPts val="6084"/>
              </a:lnSpc>
            </a:pPr>
            <a:endParaRPr/>
          </a:p>
        </p:txBody>
      </p:sp>
      <p:sp>
        <p:nvSpPr>
          <p:cNvPr id="6" name="TextBox 6"/>
          <p:cNvSpPr txBox="1"/>
          <p:nvPr/>
        </p:nvSpPr>
        <p:spPr>
          <a:xfrm>
            <a:off x="1556492" y="2210469"/>
            <a:ext cx="15390614" cy="4686301"/>
          </a:xfrm>
          <a:prstGeom prst="rect">
            <a:avLst/>
          </a:prstGeom>
        </p:spPr>
        <p:txBody>
          <a:bodyPr lIns="0" tIns="0" rIns="0" bIns="0" rtlCol="0" anchor="t">
            <a:spAutoFit/>
          </a:bodyPr>
          <a:lstStyle/>
          <a:p>
            <a:pPr marL="647694" lvl="1" indent="-323847" algn="ctr">
              <a:lnSpc>
                <a:spcPts val="4199"/>
              </a:lnSpc>
              <a:buFont typeface="Arial"/>
              <a:buChar char="•"/>
            </a:pPr>
            <a:r>
              <a:rPr lang="en-US" sz="2999" b="1">
                <a:solidFill>
                  <a:srgbClr val="FFFFFF"/>
                </a:solidFill>
                <a:latin typeface="Canva Sans Bold"/>
                <a:ea typeface="Canva Sans Bold"/>
                <a:cs typeface="Canva Sans Bold"/>
                <a:sym typeface="Canva Sans Bold"/>
              </a:rPr>
              <a:t>Gestion des Patients :</a:t>
            </a:r>
            <a:r>
              <a:rPr lang="en-US" sz="2999">
                <a:solidFill>
                  <a:srgbClr val="FFFFFF"/>
                </a:solidFill>
                <a:latin typeface="Canva Sans"/>
                <a:ea typeface="Canva Sans"/>
                <a:cs typeface="Canva Sans"/>
                <a:sym typeface="Canva Sans"/>
              </a:rPr>
              <a:t> Création, mise à jour et consultation des dossiers patients</a:t>
            </a:r>
          </a:p>
          <a:p>
            <a:pPr algn="ctr">
              <a:lnSpc>
                <a:spcPts val="4199"/>
              </a:lnSpc>
            </a:pPr>
            <a:endParaRPr lang="en-US" sz="2999">
              <a:solidFill>
                <a:srgbClr val="FFFFFF"/>
              </a:solidFill>
              <a:latin typeface="Canva Sans"/>
              <a:ea typeface="Canva Sans"/>
              <a:cs typeface="Canva Sans"/>
              <a:sym typeface="Canva Sans"/>
            </a:endParaRPr>
          </a:p>
          <a:p>
            <a:pPr marL="647694" lvl="1" indent="-323847" algn="ctr">
              <a:lnSpc>
                <a:spcPts val="4199"/>
              </a:lnSpc>
              <a:buFont typeface="Arial"/>
              <a:buChar char="•"/>
            </a:pPr>
            <a:r>
              <a:rPr lang="en-US" sz="2999" b="1">
                <a:solidFill>
                  <a:srgbClr val="FFFFFF"/>
                </a:solidFill>
                <a:latin typeface="Canva Sans Bold"/>
                <a:ea typeface="Canva Sans Bold"/>
                <a:cs typeface="Canva Sans Bold"/>
                <a:sym typeface="Canva Sans Bold"/>
              </a:rPr>
              <a:t>Gestion des Ressources :</a:t>
            </a:r>
            <a:r>
              <a:rPr lang="en-US" sz="2999">
                <a:solidFill>
                  <a:srgbClr val="FFFFFF"/>
                </a:solidFill>
                <a:latin typeface="Canva Sans"/>
                <a:ea typeface="Canva Sans"/>
                <a:cs typeface="Canva Sans"/>
                <a:sym typeface="Canva Sans"/>
              </a:rPr>
              <a:t> Suivi des imprimantes et niveau d'encre</a:t>
            </a:r>
          </a:p>
          <a:p>
            <a:pPr algn="ctr">
              <a:lnSpc>
                <a:spcPts val="4199"/>
              </a:lnSpc>
            </a:pPr>
            <a:endParaRPr lang="en-US" sz="2999">
              <a:solidFill>
                <a:srgbClr val="FFFFFF"/>
              </a:solidFill>
              <a:latin typeface="Canva Sans"/>
              <a:ea typeface="Canva Sans"/>
              <a:cs typeface="Canva Sans"/>
              <a:sym typeface="Canva Sans"/>
            </a:endParaRPr>
          </a:p>
          <a:p>
            <a:pPr marL="647694" lvl="1" indent="-323847" algn="ctr">
              <a:lnSpc>
                <a:spcPts val="4199"/>
              </a:lnSpc>
              <a:buFont typeface="Arial"/>
              <a:buChar char="•"/>
            </a:pPr>
            <a:r>
              <a:rPr lang="en-US" sz="2999" b="1">
                <a:solidFill>
                  <a:srgbClr val="FFFFFF"/>
                </a:solidFill>
                <a:latin typeface="Canva Sans Bold"/>
                <a:ea typeface="Canva Sans Bold"/>
                <a:cs typeface="Canva Sans Bold"/>
                <a:sym typeface="Canva Sans Bold"/>
              </a:rPr>
              <a:t>Base de Données Sécurisée :</a:t>
            </a:r>
            <a:r>
              <a:rPr lang="en-US" sz="2999">
                <a:solidFill>
                  <a:srgbClr val="FFFFFF"/>
                </a:solidFill>
                <a:latin typeface="Canva Sans"/>
                <a:ea typeface="Canva Sans"/>
                <a:cs typeface="Canva Sans"/>
                <a:sym typeface="Canva Sans"/>
              </a:rPr>
              <a:t> Stockage centralisé des informations médicales</a:t>
            </a:r>
          </a:p>
          <a:p>
            <a:pPr algn="ctr">
              <a:lnSpc>
                <a:spcPts val="4199"/>
              </a:lnSpc>
            </a:pPr>
            <a:endParaRPr lang="en-US" sz="2999">
              <a:solidFill>
                <a:srgbClr val="FFFFFF"/>
              </a:solidFill>
              <a:latin typeface="Canva Sans"/>
              <a:ea typeface="Canva Sans"/>
              <a:cs typeface="Canva Sans"/>
              <a:sym typeface="Canva Sans"/>
            </a:endParaRPr>
          </a:p>
          <a:p>
            <a:pPr marL="647694" lvl="1" indent="-323847" algn="ctr">
              <a:lnSpc>
                <a:spcPts val="4199"/>
              </a:lnSpc>
              <a:buFont typeface="Arial"/>
              <a:buChar char="•"/>
            </a:pPr>
            <a:r>
              <a:rPr lang="en-US" sz="2999" b="1">
                <a:solidFill>
                  <a:srgbClr val="FFFFFF"/>
                </a:solidFill>
                <a:latin typeface="Canva Sans Bold"/>
                <a:ea typeface="Canva Sans Bold"/>
                <a:cs typeface="Canva Sans Bold"/>
                <a:sym typeface="Canva Sans Bold"/>
              </a:rPr>
              <a:t>Messagerie Interne :</a:t>
            </a:r>
            <a:r>
              <a:rPr lang="en-US" sz="2999">
                <a:solidFill>
                  <a:srgbClr val="FFFFFF"/>
                </a:solidFill>
                <a:latin typeface="Canva Sans"/>
                <a:ea typeface="Canva Sans"/>
                <a:cs typeface="Canva Sans"/>
                <a:sym typeface="Canva Sans"/>
              </a:rPr>
              <a:t> Communication directe entre utilisateurs </a:t>
            </a:r>
          </a:p>
          <a:p>
            <a:pPr algn="ctr">
              <a:lnSpc>
                <a:spcPts val="4199"/>
              </a:lnSpc>
            </a:pPr>
            <a:endParaRPr lang="en-US" sz="2999">
              <a:solidFill>
                <a:srgbClr val="FFFFFF"/>
              </a:solidFill>
              <a:latin typeface="Canva Sans"/>
              <a:ea typeface="Canva Sans"/>
              <a:cs typeface="Canva Sans"/>
              <a:sym typeface="Canva Sans"/>
            </a:endParaRPr>
          </a:p>
          <a:p>
            <a:pPr marL="647694" lvl="1" indent="-323847" algn="ctr">
              <a:lnSpc>
                <a:spcPts val="4199"/>
              </a:lnSpc>
              <a:buFont typeface="Arial"/>
              <a:buChar char="•"/>
            </a:pPr>
            <a:r>
              <a:rPr lang="en-US" sz="2999" b="1">
                <a:solidFill>
                  <a:srgbClr val="FFFFFF"/>
                </a:solidFill>
                <a:latin typeface="Canva Sans Bold"/>
                <a:ea typeface="Canva Sans Bold"/>
                <a:cs typeface="Canva Sans Bold"/>
                <a:sym typeface="Canva Sans Bold"/>
              </a:rPr>
              <a:t>Accessibilité Simplifiée :</a:t>
            </a:r>
            <a:r>
              <a:rPr lang="en-US" sz="2999">
                <a:solidFill>
                  <a:srgbClr val="FFFFFF"/>
                </a:solidFill>
                <a:latin typeface="Canva Sans"/>
                <a:ea typeface="Canva Sans"/>
                <a:cs typeface="Canva Sans"/>
                <a:sym typeface="Canva Sans"/>
              </a:rPr>
              <a:t> Interface intuitive, accessible sur différents appareils.</a:t>
            </a:r>
          </a:p>
        </p:txBody>
      </p:sp>
      <p:sp>
        <p:nvSpPr>
          <p:cNvPr id="7" name="Freeform 7"/>
          <p:cNvSpPr/>
          <p:nvPr/>
        </p:nvSpPr>
        <p:spPr>
          <a:xfrm>
            <a:off x="1750533" y="7226165"/>
            <a:ext cx="15002531" cy="2869234"/>
          </a:xfrm>
          <a:custGeom>
            <a:avLst/>
            <a:gdLst/>
            <a:ahLst/>
            <a:cxnLst/>
            <a:rect l="l" t="t" r="r" b="b"/>
            <a:pathLst>
              <a:path w="15002531" h="2869234">
                <a:moveTo>
                  <a:pt x="0" y="0"/>
                </a:moveTo>
                <a:lnTo>
                  <a:pt x="15002531" y="0"/>
                </a:lnTo>
                <a:lnTo>
                  <a:pt x="15002531" y="2869234"/>
                </a:lnTo>
                <a:lnTo>
                  <a:pt x="0" y="2869234"/>
                </a:lnTo>
                <a:lnTo>
                  <a:pt x="0" y="0"/>
                </a:lnTo>
                <a:close/>
              </a:path>
            </a:pathLst>
          </a:custGeom>
          <a:blipFill>
            <a:blip r:embed="rId2"/>
            <a:stretch>
              <a:fillRect/>
            </a:stretch>
          </a:blipFill>
        </p:spPr>
        <p:txBody>
          <a:bodyPr/>
          <a:lstStyle/>
          <a:p>
            <a:endParaRPr lang="fr-FR"/>
          </a:p>
        </p:txBody>
      </p:sp>
      <p:sp>
        <p:nvSpPr>
          <p:cNvPr id="8" name="TextBox 8"/>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08</a:t>
            </a:r>
          </a:p>
        </p:txBody>
      </p:sp>
      <p:sp>
        <p:nvSpPr>
          <p:cNvPr id="9" name="TextBox 9"/>
          <p:cNvSpPr txBox="1"/>
          <p:nvPr/>
        </p:nvSpPr>
        <p:spPr>
          <a:xfrm>
            <a:off x="1750533" y="581978"/>
            <a:ext cx="7332558" cy="941070"/>
          </a:xfrm>
          <a:prstGeom prst="rect">
            <a:avLst/>
          </a:prstGeom>
        </p:spPr>
        <p:txBody>
          <a:bodyPr lIns="0" tIns="0" rIns="0" bIns="0" rtlCol="0" anchor="t">
            <a:spAutoFit/>
          </a:bodyPr>
          <a:lstStyle/>
          <a:p>
            <a:pPr algn="l">
              <a:lnSpc>
                <a:spcPts val="7214"/>
              </a:lnSpc>
            </a:pPr>
            <a:r>
              <a:rPr lang="en-US" sz="6499">
                <a:solidFill>
                  <a:srgbClr val="63F1F9"/>
                </a:solidFill>
                <a:latin typeface="Bebas Neue Cyrillic"/>
                <a:ea typeface="Bebas Neue Cyrillic"/>
                <a:cs typeface="Bebas Neue Cyrillic"/>
                <a:sym typeface="Bebas Neue Cyrillic"/>
              </a:rPr>
              <a:t>APPLICATION DE GESTION</a:t>
            </a:r>
          </a:p>
        </p:txBody>
      </p:sp>
      <p:sp>
        <p:nvSpPr>
          <p:cNvPr id="10" name="Freeform 10"/>
          <p:cNvSpPr/>
          <p:nvPr/>
        </p:nvSpPr>
        <p:spPr>
          <a:xfrm>
            <a:off x="421079" y="378003"/>
            <a:ext cx="369804" cy="375263"/>
          </a:xfrm>
          <a:custGeom>
            <a:avLst/>
            <a:gdLst/>
            <a:ahLst/>
            <a:cxnLst/>
            <a:rect l="l" t="t" r="r" b="b"/>
            <a:pathLst>
              <a:path w="369804" h="375263">
                <a:moveTo>
                  <a:pt x="0" y="0"/>
                </a:moveTo>
                <a:lnTo>
                  <a:pt x="369805" y="0"/>
                </a:lnTo>
                <a:lnTo>
                  <a:pt x="369805" y="375263"/>
                </a:lnTo>
                <a:lnTo>
                  <a:pt x="0" y="3752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1" name="Freeform 11"/>
          <p:cNvSpPr/>
          <p:nvPr/>
        </p:nvSpPr>
        <p:spPr>
          <a:xfrm>
            <a:off x="552373" y="473107"/>
            <a:ext cx="107217" cy="145245"/>
          </a:xfrm>
          <a:custGeom>
            <a:avLst/>
            <a:gdLst/>
            <a:ahLst/>
            <a:cxnLst/>
            <a:rect l="l" t="t" r="r" b="b"/>
            <a:pathLst>
              <a:path w="107217" h="145245">
                <a:moveTo>
                  <a:pt x="0" y="0"/>
                </a:moveTo>
                <a:lnTo>
                  <a:pt x="107217" y="0"/>
                </a:lnTo>
                <a:lnTo>
                  <a:pt x="107217" y="145245"/>
                </a:lnTo>
                <a:lnTo>
                  <a:pt x="0" y="1452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2" name="TextBox 12"/>
          <p:cNvSpPr txBox="1"/>
          <p:nvPr/>
        </p:nvSpPr>
        <p:spPr>
          <a:xfrm>
            <a:off x="923449" y="444415"/>
            <a:ext cx="1303643" cy="203879"/>
          </a:xfrm>
          <a:prstGeom prst="rect">
            <a:avLst/>
          </a:prstGeom>
        </p:spPr>
        <p:txBody>
          <a:bodyPr lIns="0" tIns="0" rIns="0" bIns="0" rtlCol="0" anchor="t">
            <a:spAutoFit/>
          </a:bodyPr>
          <a:lstStyle/>
          <a:p>
            <a:pPr algn="l">
              <a:lnSpc>
                <a:spcPts val="1734"/>
              </a:lnSpc>
              <a:spcBef>
                <a:spcPct val="0"/>
              </a:spcBef>
            </a:pPr>
            <a:r>
              <a:rPr lang="en-US" sz="1238">
                <a:solidFill>
                  <a:srgbClr val="FFFFFF"/>
                </a:solidFill>
                <a:latin typeface="Open Sans 1"/>
                <a:ea typeface="Open Sans 1"/>
                <a:cs typeface="Open Sans 1"/>
                <a:sym typeface="Open Sans 1"/>
              </a:rPr>
              <a:t>SecureLink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1924">
                <a:alpha val="100000"/>
              </a:srgbClr>
            </a:gs>
            <a:gs pos="100000">
              <a:srgbClr val="050417">
                <a:alpha val="100000"/>
              </a:srgbClr>
            </a:gs>
          </a:gsLst>
          <a:lin ang="2700000"/>
        </a:gradFill>
        <a:effectLst/>
      </p:bgPr>
    </p:bg>
    <p:spTree>
      <p:nvGrpSpPr>
        <p:cNvPr id="1" name=""/>
        <p:cNvGrpSpPr/>
        <p:nvPr/>
      </p:nvGrpSpPr>
      <p:grpSpPr>
        <a:xfrm>
          <a:off x="0" y="0"/>
          <a:ext cx="0" cy="0"/>
          <a:chOff x="0" y="0"/>
          <a:chExt cx="0" cy="0"/>
        </a:xfrm>
      </p:grpSpPr>
      <p:grpSp>
        <p:nvGrpSpPr>
          <p:cNvPr id="2" name="Group 2"/>
          <p:cNvGrpSpPr/>
          <p:nvPr/>
        </p:nvGrpSpPr>
        <p:grpSpPr>
          <a:xfrm>
            <a:off x="17690482" y="8660782"/>
            <a:ext cx="597518" cy="597518"/>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gradFill rotWithShape="1">
              <a:gsLst>
                <a:gs pos="0">
                  <a:srgbClr val="68F8FF">
                    <a:alpha val="100000"/>
                  </a:srgbClr>
                </a:gs>
                <a:gs pos="100000">
                  <a:srgbClr val="007489">
                    <a:alpha val="100000"/>
                  </a:srgbClr>
                </a:gs>
              </a:gsLst>
              <a:lin ang="2700000"/>
            </a:gradFill>
          </p:spPr>
          <p:txBody>
            <a:bodyPr/>
            <a:lstStyle/>
            <a:p>
              <a:endParaRPr lang="fr-FR"/>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5985293" y="1713288"/>
            <a:ext cx="4730630" cy="3547972"/>
          </a:xfrm>
          <a:custGeom>
            <a:avLst/>
            <a:gdLst/>
            <a:ahLst/>
            <a:cxnLst/>
            <a:rect l="l" t="t" r="r" b="b"/>
            <a:pathLst>
              <a:path w="4730630" h="3547972">
                <a:moveTo>
                  <a:pt x="0" y="0"/>
                </a:moveTo>
                <a:lnTo>
                  <a:pt x="4730630" y="0"/>
                </a:lnTo>
                <a:lnTo>
                  <a:pt x="4730630" y="3547973"/>
                </a:lnTo>
                <a:lnTo>
                  <a:pt x="0" y="3547973"/>
                </a:lnTo>
                <a:lnTo>
                  <a:pt x="0" y="0"/>
                </a:lnTo>
                <a:close/>
              </a:path>
            </a:pathLst>
          </a:custGeom>
          <a:blipFill>
            <a:blip r:embed="rId3"/>
            <a:stretch>
              <a:fillRect/>
            </a:stretch>
          </a:blipFill>
        </p:spPr>
        <p:txBody>
          <a:bodyPr/>
          <a:lstStyle/>
          <a:p>
            <a:endParaRPr lang="fr-FR"/>
          </a:p>
        </p:txBody>
      </p:sp>
      <p:sp>
        <p:nvSpPr>
          <p:cNvPr id="6" name="Freeform 6"/>
          <p:cNvSpPr/>
          <p:nvPr/>
        </p:nvSpPr>
        <p:spPr>
          <a:xfrm>
            <a:off x="5940461" y="4692583"/>
            <a:ext cx="4775462" cy="2016306"/>
          </a:xfrm>
          <a:custGeom>
            <a:avLst/>
            <a:gdLst/>
            <a:ahLst/>
            <a:cxnLst/>
            <a:rect l="l" t="t" r="r" b="b"/>
            <a:pathLst>
              <a:path w="4775462" h="2016306">
                <a:moveTo>
                  <a:pt x="0" y="0"/>
                </a:moveTo>
                <a:lnTo>
                  <a:pt x="4775462" y="0"/>
                </a:lnTo>
                <a:lnTo>
                  <a:pt x="4775462" y="2016306"/>
                </a:lnTo>
                <a:lnTo>
                  <a:pt x="0" y="2016306"/>
                </a:lnTo>
                <a:lnTo>
                  <a:pt x="0" y="0"/>
                </a:lnTo>
                <a:close/>
              </a:path>
            </a:pathLst>
          </a:custGeom>
          <a:blipFill>
            <a:blip r:embed="rId4"/>
            <a:stretch>
              <a:fillRect/>
            </a:stretch>
          </a:blipFill>
        </p:spPr>
        <p:txBody>
          <a:bodyPr/>
          <a:lstStyle/>
          <a:p>
            <a:endParaRPr lang="fr-FR"/>
          </a:p>
        </p:txBody>
      </p:sp>
      <p:sp>
        <p:nvSpPr>
          <p:cNvPr id="7" name="Freeform 7"/>
          <p:cNvSpPr/>
          <p:nvPr/>
        </p:nvSpPr>
        <p:spPr>
          <a:xfrm>
            <a:off x="5985293" y="6708889"/>
            <a:ext cx="4819503" cy="3012189"/>
          </a:xfrm>
          <a:custGeom>
            <a:avLst/>
            <a:gdLst/>
            <a:ahLst/>
            <a:cxnLst/>
            <a:rect l="l" t="t" r="r" b="b"/>
            <a:pathLst>
              <a:path w="4819503" h="3012189">
                <a:moveTo>
                  <a:pt x="0" y="0"/>
                </a:moveTo>
                <a:lnTo>
                  <a:pt x="4819503" y="0"/>
                </a:lnTo>
                <a:lnTo>
                  <a:pt x="4819503" y="3012190"/>
                </a:lnTo>
                <a:lnTo>
                  <a:pt x="0" y="3012190"/>
                </a:lnTo>
                <a:lnTo>
                  <a:pt x="0" y="0"/>
                </a:lnTo>
                <a:close/>
              </a:path>
            </a:pathLst>
          </a:custGeom>
          <a:blipFill>
            <a:blip r:embed="rId5"/>
            <a:stretch>
              <a:fillRect/>
            </a:stretch>
          </a:blipFill>
        </p:spPr>
        <p:txBody>
          <a:bodyPr/>
          <a:lstStyle/>
          <a:p>
            <a:endParaRPr lang="fr-FR"/>
          </a:p>
        </p:txBody>
      </p:sp>
      <p:sp>
        <p:nvSpPr>
          <p:cNvPr id="8" name="TextBox 8"/>
          <p:cNvSpPr txBox="1"/>
          <p:nvPr/>
        </p:nvSpPr>
        <p:spPr>
          <a:xfrm>
            <a:off x="17857396" y="8851031"/>
            <a:ext cx="263689" cy="198120"/>
          </a:xfrm>
          <a:prstGeom prst="rect">
            <a:avLst/>
          </a:prstGeom>
        </p:spPr>
        <p:txBody>
          <a:bodyPr lIns="0" tIns="0" rIns="0" bIns="0" rtlCol="0" anchor="t">
            <a:spAutoFit/>
          </a:bodyPr>
          <a:lstStyle/>
          <a:p>
            <a:pPr algn="ctr">
              <a:lnSpc>
                <a:spcPts val="1680"/>
              </a:lnSpc>
              <a:spcBef>
                <a:spcPct val="0"/>
              </a:spcBef>
            </a:pPr>
            <a:r>
              <a:rPr lang="en-US" sz="1200" b="1">
                <a:solidFill>
                  <a:srgbClr val="FFFFFF"/>
                </a:solidFill>
                <a:latin typeface="Open Sans 1 Bold"/>
                <a:ea typeface="Open Sans 1 Bold"/>
                <a:cs typeface="Open Sans 1 Bold"/>
                <a:sym typeface="Open Sans 1 Bold"/>
              </a:rPr>
              <a:t>09</a:t>
            </a:r>
          </a:p>
        </p:txBody>
      </p:sp>
      <p:sp>
        <p:nvSpPr>
          <p:cNvPr id="9" name="TextBox 9"/>
          <p:cNvSpPr txBox="1"/>
          <p:nvPr/>
        </p:nvSpPr>
        <p:spPr>
          <a:xfrm>
            <a:off x="12010880" y="4384656"/>
            <a:ext cx="7960" cy="747503"/>
          </a:xfrm>
          <a:prstGeom prst="rect">
            <a:avLst/>
          </a:prstGeom>
        </p:spPr>
        <p:txBody>
          <a:bodyPr lIns="0" tIns="0" rIns="0" bIns="0" rtlCol="0" anchor="t">
            <a:spAutoFit/>
          </a:bodyPr>
          <a:lstStyle/>
          <a:p>
            <a:pPr algn="ctr">
              <a:lnSpc>
                <a:spcPts val="6084"/>
              </a:lnSpc>
            </a:pPr>
            <a:endParaRPr/>
          </a:p>
        </p:txBody>
      </p:sp>
      <p:sp>
        <p:nvSpPr>
          <p:cNvPr id="10" name="TextBox 10"/>
          <p:cNvSpPr txBox="1"/>
          <p:nvPr/>
        </p:nvSpPr>
        <p:spPr>
          <a:xfrm>
            <a:off x="333354" y="2068283"/>
            <a:ext cx="5321357" cy="551815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Technologies utilisées :</a:t>
            </a:r>
          </a:p>
          <a:p>
            <a:pPr algn="ctr">
              <a:lnSpc>
                <a:spcPts val="5739"/>
              </a:lnSpc>
              <a:spcBef>
                <a:spcPct val="0"/>
              </a:spcBef>
            </a:pPr>
            <a:endParaRPr lang="en-US" sz="4099" b="1">
              <a:solidFill>
                <a:srgbClr val="FFFFFF"/>
              </a:solidFill>
              <a:latin typeface="Canva Sans Bold"/>
              <a:ea typeface="Canva Sans Bold"/>
              <a:cs typeface="Canva Sans Bold"/>
              <a:sym typeface="Canva Sans Bold"/>
            </a:endParaRPr>
          </a:p>
          <a:p>
            <a:pPr marL="518157" lvl="1" indent="-259078" algn="ctr">
              <a:lnSpc>
                <a:spcPts val="3359"/>
              </a:lnSpc>
              <a:buFont typeface="Arial"/>
              <a:buChar char="•"/>
            </a:pPr>
            <a:r>
              <a:rPr lang="en-US" sz="2399" b="1">
                <a:solidFill>
                  <a:srgbClr val="FFFFFF"/>
                </a:solidFill>
                <a:latin typeface="Canva Sans Bold"/>
                <a:ea typeface="Canva Sans Bold"/>
                <a:cs typeface="Canva Sans Bold"/>
                <a:sym typeface="Canva Sans Bold"/>
              </a:rPr>
              <a:t>Front-end :</a:t>
            </a:r>
            <a:r>
              <a:rPr lang="en-US" sz="2399">
                <a:solidFill>
                  <a:srgbClr val="FFFFFF"/>
                </a:solidFill>
                <a:latin typeface="Canva Sans"/>
                <a:ea typeface="Canva Sans"/>
                <a:cs typeface="Canva Sans"/>
                <a:sym typeface="Canva Sans"/>
              </a:rPr>
              <a:t> Utilisation de HTML et JavaScript .</a:t>
            </a:r>
          </a:p>
          <a:p>
            <a:pPr algn="ctr">
              <a:lnSpc>
                <a:spcPts val="3359"/>
              </a:lnSpc>
            </a:pPr>
            <a:endParaRPr lang="en-US" sz="2399">
              <a:solidFill>
                <a:srgbClr val="FFFFFF"/>
              </a:solidFill>
              <a:latin typeface="Canva Sans"/>
              <a:ea typeface="Canva Sans"/>
              <a:cs typeface="Canva Sans"/>
              <a:sym typeface="Canva Sans"/>
            </a:endParaRPr>
          </a:p>
          <a:p>
            <a:pPr marL="518157" lvl="1" indent="-259078" algn="ctr">
              <a:lnSpc>
                <a:spcPts val="3359"/>
              </a:lnSpc>
              <a:buFont typeface="Arial"/>
              <a:buChar char="•"/>
            </a:pPr>
            <a:r>
              <a:rPr lang="en-US" sz="2399" b="1">
                <a:solidFill>
                  <a:srgbClr val="FFFFFF"/>
                </a:solidFill>
                <a:latin typeface="Canva Sans Bold"/>
                <a:ea typeface="Canva Sans Bold"/>
                <a:cs typeface="Canva Sans Bold"/>
                <a:sym typeface="Canva Sans Bold"/>
              </a:rPr>
              <a:t>Back-end :</a:t>
            </a:r>
            <a:r>
              <a:rPr lang="en-US" sz="2399">
                <a:solidFill>
                  <a:srgbClr val="FFFFFF"/>
                </a:solidFill>
                <a:latin typeface="Canva Sans"/>
                <a:ea typeface="Canva Sans"/>
                <a:cs typeface="Canva Sans"/>
                <a:sym typeface="Canva Sans"/>
              </a:rPr>
              <a:t> Serveur développé en Node.js avec Express.js </a:t>
            </a:r>
          </a:p>
          <a:p>
            <a:pPr algn="ctr">
              <a:lnSpc>
                <a:spcPts val="3359"/>
              </a:lnSpc>
            </a:pPr>
            <a:endParaRPr lang="en-US" sz="2399">
              <a:solidFill>
                <a:srgbClr val="FFFFFF"/>
              </a:solidFill>
              <a:latin typeface="Canva Sans"/>
              <a:ea typeface="Canva Sans"/>
              <a:cs typeface="Canva Sans"/>
              <a:sym typeface="Canva Sans"/>
            </a:endParaRPr>
          </a:p>
          <a:p>
            <a:pPr marL="518157" lvl="1" indent="-259078" algn="ctr">
              <a:lnSpc>
                <a:spcPts val="3359"/>
              </a:lnSpc>
              <a:buFont typeface="Arial"/>
              <a:buChar char="•"/>
            </a:pPr>
            <a:r>
              <a:rPr lang="en-US" sz="2399" b="1">
                <a:solidFill>
                  <a:srgbClr val="FFFFFF"/>
                </a:solidFill>
                <a:latin typeface="Canva Sans Bold"/>
                <a:ea typeface="Canva Sans Bold"/>
                <a:cs typeface="Canva Sans Bold"/>
                <a:sym typeface="Canva Sans Bold"/>
              </a:rPr>
              <a:t>Base de données :</a:t>
            </a:r>
            <a:r>
              <a:rPr lang="en-US" sz="2399">
                <a:solidFill>
                  <a:srgbClr val="FFFFFF"/>
                </a:solidFill>
                <a:latin typeface="Canva Sans"/>
                <a:ea typeface="Canva Sans"/>
                <a:cs typeface="Canva Sans"/>
                <a:sym typeface="Canva Sans"/>
              </a:rPr>
              <a:t> MongoDB pour la base de donnée</a:t>
            </a:r>
          </a:p>
        </p:txBody>
      </p:sp>
      <p:sp>
        <p:nvSpPr>
          <p:cNvPr id="11" name="TextBox 11"/>
          <p:cNvSpPr txBox="1"/>
          <p:nvPr/>
        </p:nvSpPr>
        <p:spPr>
          <a:xfrm>
            <a:off x="10866106" y="1740151"/>
            <a:ext cx="7123135" cy="6775451"/>
          </a:xfrm>
          <a:prstGeom prst="rect">
            <a:avLst/>
          </a:prstGeom>
        </p:spPr>
        <p:txBody>
          <a:bodyPr lIns="0" tIns="0" rIns="0" bIns="0" rtlCol="0" anchor="t">
            <a:spAutoFit/>
          </a:bodyPr>
          <a:lstStyle/>
          <a:p>
            <a:pPr algn="ctr">
              <a:lnSpc>
                <a:spcPts val="5739"/>
              </a:lnSpc>
              <a:spcBef>
                <a:spcPct val="0"/>
              </a:spcBef>
            </a:pPr>
            <a:r>
              <a:rPr lang="en-US" sz="4099" b="1">
                <a:solidFill>
                  <a:srgbClr val="FFFFFF"/>
                </a:solidFill>
                <a:latin typeface="Canva Sans Bold"/>
                <a:ea typeface="Canva Sans Bold"/>
                <a:cs typeface="Canva Sans Bold"/>
                <a:sym typeface="Canva Sans Bold"/>
              </a:rPr>
              <a:t>Sécurisation de l'application :</a:t>
            </a:r>
          </a:p>
          <a:p>
            <a:pPr algn="ctr">
              <a:lnSpc>
                <a:spcPts val="5739"/>
              </a:lnSpc>
              <a:spcBef>
                <a:spcPct val="0"/>
              </a:spcBef>
            </a:pPr>
            <a:endParaRPr lang="en-US" sz="4099" b="1">
              <a:solidFill>
                <a:srgbClr val="FFFFFF"/>
              </a:solidFill>
              <a:latin typeface="Canva Sans Bold"/>
              <a:ea typeface="Canva Sans Bold"/>
              <a:cs typeface="Canva Sans Bold"/>
              <a:sym typeface="Canva Sans Bold"/>
            </a:endParaRPr>
          </a:p>
          <a:p>
            <a:pPr marL="518160" lvl="1" indent="-259080" algn="ctr">
              <a:lnSpc>
                <a:spcPts val="3359"/>
              </a:lnSpc>
              <a:buFont typeface="Arial"/>
              <a:buChar char="•"/>
            </a:pPr>
            <a:r>
              <a:rPr lang="en-US" sz="2400" b="1">
                <a:solidFill>
                  <a:srgbClr val="FFFFFF"/>
                </a:solidFill>
                <a:latin typeface="Canva Sans Bold"/>
                <a:ea typeface="Canva Sans Bold"/>
                <a:cs typeface="Canva Sans Bold"/>
                <a:sym typeface="Canva Sans Bold"/>
              </a:rPr>
              <a:t>Mots de passe sécurisés :</a:t>
            </a:r>
            <a:r>
              <a:rPr lang="en-US" sz="2400">
                <a:solidFill>
                  <a:srgbClr val="FFFFFF"/>
                </a:solidFill>
                <a:latin typeface="Canva Sans"/>
                <a:ea typeface="Canva Sans"/>
                <a:cs typeface="Canva Sans"/>
                <a:sym typeface="Canva Sans"/>
              </a:rPr>
              <a:t> Mots de passe cryptés avec un algorithme</a:t>
            </a:r>
          </a:p>
          <a:p>
            <a:pPr algn="ctr">
              <a:lnSpc>
                <a:spcPts val="3359"/>
              </a:lnSpc>
            </a:pPr>
            <a:endParaRPr lang="en-US" sz="2400">
              <a:solidFill>
                <a:srgbClr val="FFFFFF"/>
              </a:solidFill>
              <a:latin typeface="Canva Sans"/>
              <a:ea typeface="Canva Sans"/>
              <a:cs typeface="Canva Sans"/>
              <a:sym typeface="Canva Sans"/>
            </a:endParaRPr>
          </a:p>
          <a:p>
            <a:pPr marL="518160" lvl="1" indent="-259080" algn="ctr">
              <a:lnSpc>
                <a:spcPts val="3359"/>
              </a:lnSpc>
              <a:buFont typeface="Arial"/>
              <a:buChar char="•"/>
            </a:pPr>
            <a:r>
              <a:rPr lang="en-US" sz="2400" b="1">
                <a:solidFill>
                  <a:srgbClr val="FFFFFF"/>
                </a:solidFill>
                <a:latin typeface="Canva Sans Bold"/>
                <a:ea typeface="Canva Sans Bold"/>
                <a:cs typeface="Canva Sans Bold"/>
                <a:sym typeface="Canva Sans Bold"/>
              </a:rPr>
              <a:t>Gestion des sessions :</a:t>
            </a:r>
            <a:r>
              <a:rPr lang="en-US" sz="2400">
                <a:solidFill>
                  <a:srgbClr val="FFFFFF"/>
                </a:solidFill>
                <a:latin typeface="Canva Sans"/>
                <a:ea typeface="Canva Sans"/>
                <a:cs typeface="Canva Sans"/>
                <a:sym typeface="Canva Sans"/>
              </a:rPr>
              <a:t> Seuls les utilisateurs connectés accède aux fonctionnalités </a:t>
            </a:r>
          </a:p>
          <a:p>
            <a:pPr algn="ctr">
              <a:lnSpc>
                <a:spcPts val="3359"/>
              </a:lnSpc>
            </a:pPr>
            <a:endParaRPr lang="en-US" sz="2400">
              <a:solidFill>
                <a:srgbClr val="FFFFFF"/>
              </a:solidFill>
              <a:latin typeface="Canva Sans"/>
              <a:ea typeface="Canva Sans"/>
              <a:cs typeface="Canva Sans"/>
              <a:sym typeface="Canva Sans"/>
            </a:endParaRPr>
          </a:p>
          <a:p>
            <a:pPr marL="518160" lvl="1" indent="-259080" algn="ctr">
              <a:lnSpc>
                <a:spcPts val="3359"/>
              </a:lnSpc>
              <a:buFont typeface="Arial"/>
              <a:buChar char="•"/>
            </a:pPr>
            <a:r>
              <a:rPr lang="en-US" sz="2400" b="1">
                <a:solidFill>
                  <a:srgbClr val="FFFFFF"/>
                </a:solidFill>
                <a:latin typeface="Canva Sans Bold"/>
                <a:ea typeface="Canva Sans Bold"/>
                <a:cs typeface="Canva Sans Bold"/>
                <a:sym typeface="Canva Sans Bold"/>
              </a:rPr>
              <a:t>Accès contrôlé :</a:t>
            </a:r>
            <a:r>
              <a:rPr lang="en-US" sz="2400">
                <a:solidFill>
                  <a:srgbClr val="FFFFFF"/>
                </a:solidFill>
                <a:latin typeface="Canva Sans"/>
                <a:ea typeface="Canva Sans"/>
                <a:cs typeface="Canva Sans"/>
                <a:sym typeface="Canva Sans"/>
              </a:rPr>
              <a:t> Rôles différents entre "admin" ou "utilisateur" </a:t>
            </a:r>
          </a:p>
          <a:p>
            <a:pPr algn="ctr">
              <a:lnSpc>
                <a:spcPts val="3359"/>
              </a:lnSpc>
            </a:pPr>
            <a:endParaRPr lang="en-US" sz="2400">
              <a:solidFill>
                <a:srgbClr val="FFFFFF"/>
              </a:solidFill>
              <a:latin typeface="Canva Sans"/>
              <a:ea typeface="Canva Sans"/>
              <a:cs typeface="Canva Sans"/>
              <a:sym typeface="Canva Sans"/>
            </a:endParaRPr>
          </a:p>
          <a:p>
            <a:pPr marL="518160" lvl="1" indent="-259080" algn="ctr">
              <a:lnSpc>
                <a:spcPts val="3359"/>
              </a:lnSpc>
              <a:buFont typeface="Arial"/>
              <a:buChar char="•"/>
            </a:pPr>
            <a:r>
              <a:rPr lang="en-US" sz="2400" b="1">
                <a:solidFill>
                  <a:srgbClr val="FFFFFF"/>
                </a:solidFill>
                <a:latin typeface="Canva Sans Bold"/>
                <a:ea typeface="Canva Sans Bold"/>
                <a:cs typeface="Canva Sans Bold"/>
                <a:sym typeface="Canva Sans Bold"/>
              </a:rPr>
              <a:t>Protection des données :</a:t>
            </a:r>
            <a:r>
              <a:rPr lang="en-US" sz="2400">
                <a:solidFill>
                  <a:srgbClr val="FFFFFF"/>
                </a:solidFill>
                <a:latin typeface="Canva Sans"/>
                <a:ea typeface="Canva Sans"/>
                <a:cs typeface="Canva Sans"/>
                <a:sym typeface="Canva Sans"/>
              </a:rPr>
              <a:t> Communication entre utilisateurs sont chifrrés</a:t>
            </a:r>
          </a:p>
        </p:txBody>
      </p:sp>
      <p:sp>
        <p:nvSpPr>
          <p:cNvPr id="12" name="TextBox 12"/>
          <p:cNvSpPr txBox="1"/>
          <p:nvPr/>
        </p:nvSpPr>
        <p:spPr>
          <a:xfrm>
            <a:off x="762038" y="616814"/>
            <a:ext cx="12807276" cy="861872"/>
          </a:xfrm>
          <a:prstGeom prst="rect">
            <a:avLst/>
          </a:prstGeom>
        </p:spPr>
        <p:txBody>
          <a:bodyPr lIns="0" tIns="0" rIns="0" bIns="0" rtlCol="0" anchor="t">
            <a:spAutoFit/>
          </a:bodyPr>
          <a:lstStyle/>
          <a:p>
            <a:pPr algn="l">
              <a:lnSpc>
                <a:spcPts val="6567"/>
              </a:lnSpc>
            </a:pPr>
            <a:r>
              <a:rPr lang="en-US" sz="5916">
                <a:solidFill>
                  <a:srgbClr val="63F1F9"/>
                </a:solidFill>
                <a:latin typeface="Bebas Neue Cyrillic"/>
                <a:ea typeface="Bebas Neue Cyrillic"/>
                <a:cs typeface="Bebas Neue Cyrillic"/>
                <a:sym typeface="Bebas Neue Cyrillic"/>
              </a:rPr>
              <a:t>TECHNOLOGIE ET SÉCURISATION DE L’APPLICATION</a:t>
            </a:r>
          </a:p>
        </p:txBody>
      </p:sp>
      <p:sp>
        <p:nvSpPr>
          <p:cNvPr id="13" name="Freeform 13"/>
          <p:cNvSpPr/>
          <p:nvPr/>
        </p:nvSpPr>
        <p:spPr>
          <a:xfrm>
            <a:off x="421079" y="378003"/>
            <a:ext cx="369804" cy="375263"/>
          </a:xfrm>
          <a:custGeom>
            <a:avLst/>
            <a:gdLst/>
            <a:ahLst/>
            <a:cxnLst/>
            <a:rect l="l" t="t" r="r" b="b"/>
            <a:pathLst>
              <a:path w="369804" h="375263">
                <a:moveTo>
                  <a:pt x="0" y="0"/>
                </a:moveTo>
                <a:lnTo>
                  <a:pt x="369805" y="0"/>
                </a:lnTo>
                <a:lnTo>
                  <a:pt x="369805" y="375263"/>
                </a:lnTo>
                <a:lnTo>
                  <a:pt x="0" y="375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4" name="Freeform 14"/>
          <p:cNvSpPr/>
          <p:nvPr/>
        </p:nvSpPr>
        <p:spPr>
          <a:xfrm>
            <a:off x="552373" y="473107"/>
            <a:ext cx="107217" cy="145245"/>
          </a:xfrm>
          <a:custGeom>
            <a:avLst/>
            <a:gdLst/>
            <a:ahLst/>
            <a:cxnLst/>
            <a:rect l="l" t="t" r="r" b="b"/>
            <a:pathLst>
              <a:path w="107217" h="145245">
                <a:moveTo>
                  <a:pt x="0" y="0"/>
                </a:moveTo>
                <a:lnTo>
                  <a:pt x="107217" y="0"/>
                </a:lnTo>
                <a:lnTo>
                  <a:pt x="107217" y="145245"/>
                </a:lnTo>
                <a:lnTo>
                  <a:pt x="0" y="1452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15" name="TextBox 15"/>
          <p:cNvSpPr txBox="1"/>
          <p:nvPr/>
        </p:nvSpPr>
        <p:spPr>
          <a:xfrm>
            <a:off x="923449" y="444415"/>
            <a:ext cx="1303643" cy="203879"/>
          </a:xfrm>
          <a:prstGeom prst="rect">
            <a:avLst/>
          </a:prstGeom>
        </p:spPr>
        <p:txBody>
          <a:bodyPr lIns="0" tIns="0" rIns="0" bIns="0" rtlCol="0" anchor="t">
            <a:spAutoFit/>
          </a:bodyPr>
          <a:lstStyle/>
          <a:p>
            <a:pPr algn="l">
              <a:lnSpc>
                <a:spcPts val="1734"/>
              </a:lnSpc>
              <a:spcBef>
                <a:spcPct val="0"/>
              </a:spcBef>
            </a:pPr>
            <a:r>
              <a:rPr lang="en-US" sz="1238">
                <a:solidFill>
                  <a:srgbClr val="FFFFFF"/>
                </a:solidFill>
                <a:latin typeface="Open Sans 1"/>
                <a:ea typeface="Open Sans 1"/>
                <a:cs typeface="Open Sans 1"/>
                <a:sym typeface="Open Sans 1"/>
              </a:rPr>
              <a:t>SecureLink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826</Words>
  <Application>Microsoft Macintosh PowerPoint</Application>
  <PresentationFormat>Personnalisé</PresentationFormat>
  <Paragraphs>199</Paragraphs>
  <Slides>22</Slides>
  <Notes>2</Notes>
  <HiddenSlides>0</HiddenSlides>
  <MMClips>1</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22</vt:i4>
      </vt:variant>
    </vt:vector>
  </HeadingPairs>
  <TitlesOfParts>
    <vt:vector size="32" baseType="lpstr">
      <vt:lpstr>Calibri</vt:lpstr>
      <vt:lpstr>Bebas Neue Cyrillic</vt:lpstr>
      <vt:lpstr>Canva Sans Bold</vt:lpstr>
      <vt:lpstr>Open Sans 1</vt:lpstr>
      <vt:lpstr>Canva Sans</vt:lpstr>
      <vt:lpstr>Open Sans 2</vt:lpstr>
      <vt:lpstr>Arial</vt:lpstr>
      <vt:lpstr>Open Sans 1 Bold</vt:lpstr>
      <vt:lpstr>Open Sans 2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dc:title>
  <cp:lastModifiedBy>Anisse Fouka</cp:lastModifiedBy>
  <cp:revision>3</cp:revision>
  <dcterms:created xsi:type="dcterms:W3CDTF">2006-08-16T00:00:00Z</dcterms:created>
  <dcterms:modified xsi:type="dcterms:W3CDTF">2024-10-27T22:26:15Z</dcterms:modified>
  <dc:identifier>DAGCLu1lBoI</dc:identifier>
</cp:coreProperties>
</file>